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0"/>
  </p:notesMasterIdLst>
  <p:sldIdLst>
    <p:sldId id="256" r:id="rId2"/>
    <p:sldId id="267" r:id="rId3"/>
    <p:sldId id="261" r:id="rId4"/>
    <p:sldId id="268" r:id="rId5"/>
    <p:sldId id="270" r:id="rId6"/>
    <p:sldId id="271" r:id="rId7"/>
    <p:sldId id="272" r:id="rId8"/>
    <p:sldId id="273" r:id="rId9"/>
    <p:sldId id="274" r:id="rId10"/>
    <p:sldId id="275" r:id="rId11"/>
    <p:sldId id="276" r:id="rId12"/>
    <p:sldId id="277" r:id="rId13"/>
    <p:sldId id="278" r:id="rId14"/>
    <p:sldId id="279" r:id="rId15"/>
    <p:sldId id="280" r:id="rId16"/>
    <p:sldId id="281" r:id="rId17"/>
    <p:sldId id="283" r:id="rId18"/>
    <p:sldId id="282" r:id="rId19"/>
    <p:sldId id="285" r:id="rId20"/>
    <p:sldId id="286" r:id="rId21"/>
    <p:sldId id="287" r:id="rId22"/>
    <p:sldId id="289" r:id="rId23"/>
    <p:sldId id="290" r:id="rId24"/>
    <p:sldId id="291" r:id="rId25"/>
    <p:sldId id="292" r:id="rId26"/>
    <p:sldId id="262" r:id="rId27"/>
    <p:sldId id="263" r:id="rId28"/>
    <p:sldId id="293" r:id="rId2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6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12A58"/>
    <a:srgbClr val="6E9D4E"/>
    <a:srgbClr val="78A45A"/>
    <a:srgbClr val="83B14E"/>
    <a:srgbClr val="679A3E"/>
    <a:srgbClr val="00975B"/>
    <a:srgbClr val="FFCFD0"/>
    <a:srgbClr val="414042"/>
    <a:srgbClr val="EFF2F1"/>
    <a:srgbClr val="83B1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08" autoAdjust="0"/>
    <p:restoredTop sz="94689"/>
  </p:normalViewPr>
  <p:slideViewPr>
    <p:cSldViewPr snapToGrid="0" snapToObjects="1" showGuides="1">
      <p:cViewPr>
        <p:scale>
          <a:sx n="100" d="100"/>
          <a:sy n="100" d="100"/>
        </p:scale>
        <p:origin x="1315" y="840"/>
      </p:cViewPr>
      <p:guideLst>
        <p:guide orient="horz" pos="2160"/>
        <p:guide pos="3863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86" d="100"/>
          <a:sy n="86" d="100"/>
        </p:scale>
        <p:origin x="2816" y="21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D070D7-C045-3746-B901-C39F8B7BC7B4}" type="datetimeFigureOut">
              <a:rPr kumimoji="1" lang="ko-KR" altLang="en-US" smtClean="0"/>
              <a:t>2021-11-04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B19434-5A05-1840-94C6-53B5E325E8F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00723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B19434-5A05-1840-94C6-53B5E325E8FF}" type="slidenum">
              <a:rPr kumimoji="1" lang="ko-KR" altLang="en-US" smtClean="0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822301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B19434-5A05-1840-94C6-53B5E325E8FF}" type="slidenum">
              <a:rPr kumimoji="1" lang="ko-KR" altLang="en-US" smtClean="0"/>
              <a:t>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914747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B19434-5A05-1840-94C6-53B5E325E8FF}" type="slidenum">
              <a:rPr kumimoji="1" lang="ko-KR" altLang="en-US" smtClean="0"/>
              <a:t>11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505927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B19434-5A05-1840-94C6-53B5E325E8FF}" type="slidenum">
              <a:rPr kumimoji="1" lang="ko-KR" altLang="en-US" smtClean="0"/>
              <a:t>12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39903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B19434-5A05-1840-94C6-53B5E325E8FF}" type="slidenum">
              <a:rPr kumimoji="1" lang="ko-KR" altLang="en-US" smtClean="0"/>
              <a:t>19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540005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B19434-5A05-1840-94C6-53B5E325E8FF}" type="slidenum">
              <a:rPr kumimoji="1" lang="ko-KR" altLang="en-US" smtClean="0"/>
              <a:t>20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700343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solidFill>
          <a:srgbClr val="6E9D4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43C9B10-DE64-4E92-ABA9-3F2B1C282743}"/>
              </a:ext>
            </a:extLst>
          </p:cNvPr>
          <p:cNvSpPr/>
          <p:nvPr userDrawn="1"/>
        </p:nvSpPr>
        <p:spPr>
          <a:xfrm>
            <a:off x="0" y="0"/>
            <a:ext cx="12192000" cy="48295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6B8A3E1-F23F-2A49-B190-4BD63E46A0D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64684" y="1838727"/>
            <a:ext cx="3445979" cy="299085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57DC01E1-C746-4D64-9CA5-A0AF6B945E53}"/>
              </a:ext>
            </a:extLst>
          </p:cNvPr>
          <p:cNvSpPr/>
          <p:nvPr userDrawn="1"/>
        </p:nvSpPr>
        <p:spPr>
          <a:xfrm>
            <a:off x="0" y="4829577"/>
            <a:ext cx="12192000" cy="2028423"/>
          </a:xfrm>
          <a:prstGeom prst="rect">
            <a:avLst/>
          </a:prstGeom>
          <a:solidFill>
            <a:srgbClr val="412A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208865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0216DD-1AB3-0349-8F3D-613AFC386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42ACBAD-7734-E94D-81C3-A03154CFA5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21BA67B-5D62-8341-A6FE-425781E7D6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1E0D685-3BD8-8C40-A8B7-88B4384D45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E2200-1B98-0D4E-A7EC-154ED6CD044F}" type="datetimeFigureOut">
              <a:rPr kumimoji="1" lang="ko-KR" altLang="en-US" smtClean="0"/>
              <a:t>2021-11-04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AB563D4-0EAC-2743-B5A6-2C51A0715D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67A96EC-325C-D040-9E7D-F896FD61F0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70A7B-37A6-1047-88DD-392160A6820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759630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814E83-468E-464B-A523-4673DDC064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3E76076-4ACB-EA4E-B3B8-0A0E5B7D17A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C290E90-E89C-D940-A187-05662ECD3E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F755B4E-D214-F741-94BE-39919DFCAC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E2200-1B98-0D4E-A7EC-154ED6CD044F}" type="datetimeFigureOut">
              <a:rPr kumimoji="1" lang="ko-KR" altLang="en-US" smtClean="0"/>
              <a:t>2021-11-04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76D91E9-9B6E-C643-843D-D6DC609404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C9A044F-AF29-CF40-B9DA-6B25E3C344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70A7B-37A6-1047-88DD-392160A6820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636665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6A9BEC-0281-1B40-B109-CA233864A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4D47BEE-108A-2747-9A56-468891F3B1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B259A92-F08D-7541-96D4-EBE59D5FE6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E2200-1B98-0D4E-A7EC-154ED6CD044F}" type="datetimeFigureOut">
              <a:rPr kumimoji="1" lang="ko-KR" altLang="en-US" smtClean="0"/>
              <a:t>2021-11-04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5A1E2E3-410D-2C4A-8A60-1BD6545723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C3E962C-8E03-AF4C-9822-F899DB2F1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70A7B-37A6-1047-88DD-392160A6820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838895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D7CCA64-1431-FC4C-A5BE-BEFA3D10E75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0B77099-EDFA-DC40-B51A-8EAF6D8F90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A05B6A0-9A67-B941-9378-68AF2C0D2E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E2200-1B98-0D4E-A7EC-154ED6CD044F}" type="datetimeFigureOut">
              <a:rPr kumimoji="1" lang="ko-KR" altLang="en-US" smtClean="0"/>
              <a:t>2021-11-04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286192E-B713-8A46-81E2-4D3D9A64C7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215A7A-FD0B-3644-BA51-7D192A2DA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70A7B-37A6-1047-88DD-392160A6820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620244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rgbClr val="EFF2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035867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및 내용">
    <p:bg>
      <p:bgPr>
        <a:solidFill>
          <a:srgbClr val="EFF2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815499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bg>
      <p:bgPr>
        <a:solidFill>
          <a:srgbClr val="EFF2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92814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bg>
      <p:bgPr>
        <a:solidFill>
          <a:srgbClr val="EFF2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0EF6FC-E1C6-D544-A467-152E376BAA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F8B40D7-A81B-C74E-8AEF-BCFCA8EC59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30C48DA-251A-334A-9AA9-2D9065177E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E2200-1B98-0D4E-A7EC-154ED6CD044F}" type="datetimeFigureOut">
              <a:rPr kumimoji="1" lang="ko-KR" altLang="en-US" smtClean="0"/>
              <a:t>2021-11-04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6D10B5C-9767-F443-A28C-7E42AE14E6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5AA95B0-FA50-2A42-8ADC-0B47CCA97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70A7B-37A6-1047-88DD-392160A6820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224619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AC62B7-BA48-B341-8854-DF55B7A70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79014E6-1A16-974C-81F6-3936AC1EC9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530756C-2672-8847-8274-6B18868314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BF85BA7-CF1E-7F47-9DF3-99E1A81876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E2200-1B98-0D4E-A7EC-154ED6CD044F}" type="datetimeFigureOut">
              <a:rPr kumimoji="1" lang="ko-KR" altLang="en-US" smtClean="0"/>
              <a:t>2021-11-04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638B23A-A054-9044-B9CF-61BF25AA1E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55F24E6-6284-E548-99F3-3037EE7BC4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70A7B-37A6-1047-88DD-392160A6820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123499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4FECB5-43D0-DB41-9C7F-543C1A138C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793B047-0AE8-CB4D-842B-57109D9212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EA876F9-5A36-2445-A794-6B8CF822F5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164C7F6-6BFF-834C-A5D7-A97ED144716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5C34376-7054-CE43-AD19-1F7FEDA9A8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D3D149C-2C74-CD47-B4ED-796ADFF231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E2200-1B98-0D4E-A7EC-154ED6CD044F}" type="datetimeFigureOut">
              <a:rPr kumimoji="1" lang="ko-KR" altLang="en-US" smtClean="0"/>
              <a:t>2021-11-04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B1684C7-611F-EB40-BB7E-2DAE6E18E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D980A74-6D67-4F41-8CCD-A8424373C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70A7B-37A6-1047-88DD-392160A6820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413866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17F0A0-3FE2-884F-AD13-285F18E73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45BF19F-5059-7B4D-89BC-462D19F78A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E2200-1B98-0D4E-A7EC-154ED6CD044F}" type="datetimeFigureOut">
              <a:rPr kumimoji="1" lang="ko-KR" altLang="en-US" smtClean="0"/>
              <a:t>2021-11-04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004A193-3342-5547-AB93-B4408A9AED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5B46B92-277A-4D4B-97D4-7C8B7B009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70A7B-37A6-1047-88DD-392160A6820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597301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식물이(가) 표시된 사진&#10;&#10;&#10;&#10;자동 생성된 설명">
            <a:extLst>
              <a:ext uri="{FF2B5EF4-FFF2-40B4-BE49-F238E27FC236}">
                <a16:creationId xmlns:a16="http://schemas.microsoft.com/office/drawing/2014/main" id="{B9BB493F-79BC-9C4E-8875-5D1CD11AFC0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5371" t="31825" r="11825"/>
          <a:stretch/>
        </p:blipFill>
        <p:spPr>
          <a:xfrm>
            <a:off x="-24714" y="-24714"/>
            <a:ext cx="12216714" cy="4423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7829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5F2C1C4-8E28-8D4A-B73A-85BDF4C64B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B125A7E-2213-2B41-960E-A8F75A5B1C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0804ABF-2863-B845-8040-9F9D3C9990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6E2200-1B98-0D4E-A7EC-154ED6CD044F}" type="datetimeFigureOut">
              <a:rPr kumimoji="1" lang="ko-KR" altLang="en-US" smtClean="0"/>
              <a:t>2021-11-04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FCA7A65-D0A6-8140-A3FB-57BF6A6258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9C164A3-462B-2448-87E6-36F671C27C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570A7B-37A6-1047-88DD-392160A6820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745856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1" r:id="rId3"/>
    <p:sldLayoutId id="214748366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6.png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naver.com/9oosl" TargetMode="External"/><Relationship Id="rId2" Type="http://schemas.openxmlformats.org/officeDocument/2006/relationships/hyperlink" Target="http://creativecommons.org/licenses/by-nc-nd/4.0/" TargetMode="Externa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5.png"/><Relationship Id="rId4" Type="http://schemas.openxmlformats.org/officeDocument/2006/relationships/hyperlink" Target="https://discordapp.com/users/416844221622779904/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E9D4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D69FBB0-2D3A-9B4D-87DC-3C540B8564AF}"/>
              </a:ext>
            </a:extLst>
          </p:cNvPr>
          <p:cNvSpPr txBox="1"/>
          <p:nvPr/>
        </p:nvSpPr>
        <p:spPr>
          <a:xfrm>
            <a:off x="3747497" y="3429000"/>
            <a:ext cx="78341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3600" b="1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행성 환경에 따른</a:t>
            </a:r>
            <a:endParaRPr kumimoji="1" lang="en-US" altLang="ko-KR" sz="3600" b="1" dirty="0">
              <a:latin typeface="완도청정바다체 Regular" panose="020B0803000000000000" pitchFamily="50" charset="-127"/>
              <a:ea typeface="완도청정바다체 Regular" panose="020B0803000000000000" pitchFamily="50" charset="-127"/>
            </a:endParaRPr>
          </a:p>
          <a:p>
            <a:pPr algn="ctr"/>
            <a:r>
              <a:rPr kumimoji="1" lang="ko-KR" altLang="en-US" sz="3600" b="1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행성지표군의 발색에 대한 포괄적 분석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D66EE0-33DD-FA49-ACB0-60F71853371D}"/>
              </a:ext>
            </a:extLst>
          </p:cNvPr>
          <p:cNvSpPr txBox="1"/>
          <p:nvPr/>
        </p:nvSpPr>
        <p:spPr>
          <a:xfrm>
            <a:off x="8969761" y="4971099"/>
            <a:ext cx="13372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dirty="0">
                <a:solidFill>
                  <a:schemeClr val="bg1">
                    <a:lumMod val="75000"/>
                  </a:schemeClr>
                </a:solidFill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팀 </a:t>
            </a:r>
            <a:r>
              <a:rPr kumimoji="1" lang="en-US" altLang="ko-KR" sz="2400" dirty="0">
                <a:solidFill>
                  <a:schemeClr val="bg1">
                    <a:lumMod val="75000"/>
                  </a:schemeClr>
                </a:solidFill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: ESA</a:t>
            </a:r>
            <a:endParaRPr kumimoji="1" lang="ko-KR" altLang="en-US" sz="2400" dirty="0">
              <a:solidFill>
                <a:schemeClr val="bg1">
                  <a:lumMod val="75000"/>
                </a:schemeClr>
              </a:solidFill>
              <a:latin typeface="완도청정바다체 Regular" panose="020B0803000000000000" pitchFamily="50" charset="-127"/>
              <a:ea typeface="완도청정바다체 Regular" panose="020B08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79850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FC4F5F29-1E06-4DA1-8131-93BD872060A8}"/>
              </a:ext>
            </a:extLst>
          </p:cNvPr>
          <p:cNvSpPr/>
          <p:nvPr/>
        </p:nvSpPr>
        <p:spPr>
          <a:xfrm>
            <a:off x="0" y="-2195"/>
            <a:ext cx="12192000" cy="2028423"/>
          </a:xfrm>
          <a:prstGeom prst="rect">
            <a:avLst/>
          </a:prstGeom>
          <a:solidFill>
            <a:srgbClr val="412A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제목 7">
            <a:extLst>
              <a:ext uri="{FF2B5EF4-FFF2-40B4-BE49-F238E27FC236}">
                <a16:creationId xmlns:a16="http://schemas.microsoft.com/office/drawing/2014/main" id="{64E89D02-923B-4860-9590-DECD8BD81D92}"/>
              </a:ext>
            </a:extLst>
          </p:cNvPr>
          <p:cNvSpPr txBox="1">
            <a:spLocks/>
          </p:cNvSpPr>
          <p:nvPr/>
        </p:nvSpPr>
        <p:spPr>
          <a:xfrm>
            <a:off x="1269207" y="365125"/>
            <a:ext cx="10515600" cy="1325563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6000" dirty="0">
                <a:solidFill>
                  <a:schemeClr val="bg1"/>
                </a:solidFill>
                <a:latin typeface="Algerian" panose="04020705040A02060702" pitchFamily="82" charset="0"/>
                <a:ea typeface="완도청정바다체 Regular" panose="020B0803000000000000" pitchFamily="50" charset="-127"/>
              </a:rPr>
              <a:t>Ⅱ</a:t>
            </a:r>
            <a:r>
              <a:rPr lang="en-US" altLang="ko-KR" sz="6000" dirty="0">
                <a:solidFill>
                  <a:schemeClr val="bg1"/>
                </a:solidFill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. </a:t>
            </a:r>
            <a:r>
              <a:rPr lang="ko-KR" altLang="en-US" sz="6000" dirty="0">
                <a:solidFill>
                  <a:schemeClr val="bg1"/>
                </a:solidFill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배경 법칙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39E4AA-05A0-456B-8543-B9C70CA9BA91}"/>
              </a:ext>
            </a:extLst>
          </p:cNvPr>
          <p:cNvSpPr txBox="1"/>
          <p:nvPr/>
        </p:nvSpPr>
        <p:spPr>
          <a:xfrm>
            <a:off x="322998" y="4280666"/>
            <a:ext cx="11546004" cy="25655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200000"/>
              </a:lnSpc>
            </a:pPr>
            <a:r>
              <a:rPr lang="en-US" altLang="ko-KR" sz="28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		=</a:t>
            </a:r>
            <a:r>
              <a:rPr lang="ko-KR" altLang="en-US" sz="28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에너지밀도가 가장 높은 파장</a:t>
            </a:r>
            <a:r>
              <a:rPr lang="en-US" altLang="ko-KR" sz="28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,</a:t>
            </a:r>
          </a:p>
          <a:p>
            <a:pPr>
              <a:lnSpc>
                <a:spcPct val="200000"/>
              </a:lnSpc>
            </a:pPr>
            <a:r>
              <a:rPr lang="en-US" altLang="ko-KR" sz="28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		=</a:t>
            </a:r>
            <a:r>
              <a:rPr lang="ko-KR" altLang="en-US" sz="28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빈의 변위 상수로</a:t>
            </a:r>
            <a:r>
              <a:rPr lang="en-US" altLang="ko-KR" sz="28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, </a:t>
            </a:r>
            <a:r>
              <a:rPr lang="ko-KR" altLang="en-US" sz="28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약</a:t>
            </a:r>
            <a:r>
              <a:rPr lang="en-US" altLang="ko-KR" sz="28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		    </a:t>
            </a:r>
            <a:r>
              <a:rPr lang="ko-KR" altLang="en-US" sz="28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이다</a:t>
            </a:r>
            <a:r>
              <a:rPr lang="en-US" altLang="ko-KR" sz="28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,</a:t>
            </a:r>
          </a:p>
          <a:p>
            <a:pPr>
              <a:lnSpc>
                <a:spcPct val="200000"/>
              </a:lnSpc>
            </a:pPr>
            <a:r>
              <a:rPr lang="en-US" altLang="ko-KR" sz="28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		=</a:t>
            </a:r>
            <a:r>
              <a:rPr lang="ko-KR" altLang="en-US" sz="28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온도</a:t>
            </a:r>
            <a:endParaRPr lang="en-US" altLang="ko-KR" sz="2800" dirty="0">
              <a:latin typeface="완도청정바다체 Regular" panose="020B0803000000000000" pitchFamily="50" charset="-127"/>
              <a:ea typeface="완도청정바다체 Regular" panose="020B0803000000000000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52B080C1-C326-4E9F-8E6F-A58231411E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998" y="2204720"/>
            <a:ext cx="4239448" cy="244856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0C30C7F-6379-4006-9681-A4F4AB5A35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0540" y="5146988"/>
            <a:ext cx="1452934" cy="111974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99F259A-9351-4DE8-A117-A4E661BF2C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9471" r="48659" b="16393"/>
          <a:stretch/>
        </p:blipFill>
        <p:spPr>
          <a:xfrm>
            <a:off x="882368" y="4441497"/>
            <a:ext cx="1452934" cy="88485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9D43A5C-FE0F-40CE-BDDD-7A727F4A28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3687" b="53892"/>
          <a:stretch/>
        </p:blipFill>
        <p:spPr>
          <a:xfrm>
            <a:off x="1463122" y="5325258"/>
            <a:ext cx="751922" cy="76100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9DC3797-16E3-43B6-B217-EFBAA4AA48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8429" t="57753"/>
          <a:stretch/>
        </p:blipFill>
        <p:spPr>
          <a:xfrm>
            <a:off x="1493520" y="6199108"/>
            <a:ext cx="670642" cy="758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06477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FC4F5F29-1E06-4DA1-8131-93BD872060A8}"/>
              </a:ext>
            </a:extLst>
          </p:cNvPr>
          <p:cNvSpPr/>
          <p:nvPr/>
        </p:nvSpPr>
        <p:spPr>
          <a:xfrm>
            <a:off x="0" y="-2195"/>
            <a:ext cx="12192000" cy="2028423"/>
          </a:xfrm>
          <a:prstGeom prst="rect">
            <a:avLst/>
          </a:prstGeom>
          <a:solidFill>
            <a:srgbClr val="412A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제목 7">
            <a:extLst>
              <a:ext uri="{FF2B5EF4-FFF2-40B4-BE49-F238E27FC236}">
                <a16:creationId xmlns:a16="http://schemas.microsoft.com/office/drawing/2014/main" id="{64E89D02-923B-4860-9590-DECD8BD81D92}"/>
              </a:ext>
            </a:extLst>
          </p:cNvPr>
          <p:cNvSpPr txBox="1">
            <a:spLocks/>
          </p:cNvSpPr>
          <p:nvPr/>
        </p:nvSpPr>
        <p:spPr>
          <a:xfrm>
            <a:off x="1269207" y="365125"/>
            <a:ext cx="10515600" cy="1325563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6000" dirty="0">
                <a:solidFill>
                  <a:schemeClr val="bg1"/>
                </a:solidFill>
                <a:latin typeface="Algerian" panose="04020705040A02060702" pitchFamily="82" charset="0"/>
                <a:ea typeface="완도청정바다체 Regular" panose="020B0803000000000000" pitchFamily="50" charset="-127"/>
              </a:rPr>
              <a:t>Ⅱ</a:t>
            </a:r>
            <a:r>
              <a:rPr lang="en-US" altLang="ko-KR" sz="6000" dirty="0">
                <a:solidFill>
                  <a:schemeClr val="bg1"/>
                </a:solidFill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. </a:t>
            </a:r>
            <a:r>
              <a:rPr lang="ko-KR" altLang="en-US" sz="6000" dirty="0">
                <a:solidFill>
                  <a:schemeClr val="bg1"/>
                </a:solidFill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배경 법칙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4BB072-A0D5-401E-BF1E-EC627D81D92F}"/>
              </a:ext>
            </a:extLst>
          </p:cNvPr>
          <p:cNvSpPr txBox="1"/>
          <p:nvPr/>
        </p:nvSpPr>
        <p:spPr>
          <a:xfrm>
            <a:off x="715916" y="2341217"/>
            <a:ext cx="40546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3.   </a:t>
            </a:r>
            <a:r>
              <a:rPr lang="ko-KR" altLang="en-US" sz="3600" dirty="0" err="1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흑체</a:t>
            </a:r>
            <a:r>
              <a:rPr lang="ko-KR" altLang="en-US" sz="36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 복사</a:t>
            </a:r>
            <a:endParaRPr lang="en-US" altLang="ko-KR" sz="3600" dirty="0">
              <a:latin typeface="완도청정바다체 Regular" panose="020B0803000000000000" pitchFamily="50" charset="-127"/>
              <a:ea typeface="완도청정바다체 Regular" panose="020B0803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39E4AA-05A0-456B-8543-B9C70CA9BA91}"/>
              </a:ext>
            </a:extLst>
          </p:cNvPr>
          <p:cNvSpPr txBox="1"/>
          <p:nvPr/>
        </p:nvSpPr>
        <p:spPr>
          <a:xfrm>
            <a:off x="375920" y="2999923"/>
            <a:ext cx="11546004" cy="1473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플랑크 법칙은 온도 </a:t>
            </a:r>
            <a:r>
              <a:rPr lang="en-US" altLang="ko-KR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T</a:t>
            </a:r>
            <a:r>
              <a:rPr lang="ko-KR" altLang="en-US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의 흑체로부터 나오는 모든 파장의 복사를 설명한다</a:t>
            </a:r>
            <a:r>
              <a:rPr lang="en-US" altLang="ko-KR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.</a:t>
            </a:r>
            <a:r>
              <a:rPr lang="ko-KR" altLang="en-US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플랑크 법칙을 파장 </a:t>
            </a:r>
            <a:r>
              <a:rPr lang="en-US" altLang="ko-KR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λ</a:t>
            </a:r>
            <a:r>
              <a:rPr lang="ko-KR" altLang="en-US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에 대한 함수로 나타내면</a:t>
            </a:r>
            <a:r>
              <a:rPr lang="en-US" altLang="ko-KR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,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52B080C1-C326-4E9F-8E6F-A58231411E7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343064" y="4511542"/>
            <a:ext cx="5578860" cy="1871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84894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FC4F5F29-1E06-4DA1-8131-93BD872060A8}"/>
              </a:ext>
            </a:extLst>
          </p:cNvPr>
          <p:cNvSpPr/>
          <p:nvPr/>
        </p:nvSpPr>
        <p:spPr>
          <a:xfrm>
            <a:off x="0" y="-2195"/>
            <a:ext cx="12192000" cy="2028423"/>
          </a:xfrm>
          <a:prstGeom prst="rect">
            <a:avLst/>
          </a:prstGeom>
          <a:solidFill>
            <a:srgbClr val="412A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제목 7">
            <a:extLst>
              <a:ext uri="{FF2B5EF4-FFF2-40B4-BE49-F238E27FC236}">
                <a16:creationId xmlns:a16="http://schemas.microsoft.com/office/drawing/2014/main" id="{64E89D02-923B-4860-9590-DECD8BD81D92}"/>
              </a:ext>
            </a:extLst>
          </p:cNvPr>
          <p:cNvSpPr txBox="1">
            <a:spLocks/>
          </p:cNvSpPr>
          <p:nvPr/>
        </p:nvSpPr>
        <p:spPr>
          <a:xfrm>
            <a:off x="1269207" y="365125"/>
            <a:ext cx="10515600" cy="1325563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6000" dirty="0">
                <a:solidFill>
                  <a:schemeClr val="bg1"/>
                </a:solidFill>
                <a:latin typeface="Algerian" panose="04020705040A02060702" pitchFamily="82" charset="0"/>
                <a:ea typeface="완도청정바다체 Regular" panose="020B0803000000000000" pitchFamily="50" charset="-127"/>
              </a:rPr>
              <a:t>Ⅱ</a:t>
            </a:r>
            <a:r>
              <a:rPr lang="en-US" altLang="ko-KR" sz="6000" dirty="0">
                <a:solidFill>
                  <a:schemeClr val="bg1"/>
                </a:solidFill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. </a:t>
            </a:r>
            <a:r>
              <a:rPr lang="ko-KR" altLang="en-US" sz="6000" dirty="0">
                <a:solidFill>
                  <a:schemeClr val="bg1"/>
                </a:solidFill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배경 법칙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39E4AA-05A0-456B-8543-B9C70CA9BA91}"/>
              </a:ext>
            </a:extLst>
          </p:cNvPr>
          <p:cNvSpPr txBox="1"/>
          <p:nvPr/>
        </p:nvSpPr>
        <p:spPr>
          <a:xfrm>
            <a:off x="322998" y="4280666"/>
            <a:ext cx="11546004" cy="2212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		=</a:t>
            </a:r>
            <a:r>
              <a:rPr lang="ko-KR" altLang="en-US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플랑크 상수</a:t>
            </a:r>
            <a:r>
              <a:rPr lang="en-US" altLang="ko-KR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,</a:t>
            </a:r>
          </a:p>
          <a:p>
            <a:pPr>
              <a:lnSpc>
                <a:spcPct val="200000"/>
              </a:lnSpc>
            </a:pPr>
            <a:r>
              <a:rPr lang="en-US" altLang="ko-KR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		=</a:t>
            </a:r>
            <a:r>
              <a:rPr lang="ko-KR" altLang="en-US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광속</a:t>
            </a:r>
            <a:r>
              <a:rPr lang="en-US" altLang="ko-KR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,</a:t>
            </a:r>
          </a:p>
          <a:p>
            <a:pPr>
              <a:lnSpc>
                <a:spcPct val="200000"/>
              </a:lnSpc>
            </a:pPr>
            <a:r>
              <a:rPr lang="en-US" altLang="ko-KR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		=</a:t>
            </a:r>
            <a:r>
              <a:rPr lang="ko-KR" altLang="en-US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볼츠만 상수</a:t>
            </a:r>
            <a:endParaRPr lang="en-US" altLang="ko-KR" sz="2400" dirty="0">
              <a:latin typeface="완도청정바다체 Regular" panose="020B0803000000000000" pitchFamily="50" charset="-127"/>
              <a:ea typeface="완도청정바다체 Regular" panose="020B0803000000000000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52B080C1-C326-4E9F-8E6F-A58231411E7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75920" y="2493379"/>
            <a:ext cx="5578860" cy="187124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8047080-8259-4947-8D99-5EBEFBF5A773}"/>
              </a:ext>
            </a:extLst>
          </p:cNvPr>
          <p:cNvSpPr txBox="1"/>
          <p:nvPr/>
        </p:nvSpPr>
        <p:spPr>
          <a:xfrm>
            <a:off x="6007702" y="2839021"/>
            <a:ext cx="6336698" cy="2950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이는  즉</a:t>
            </a:r>
            <a:r>
              <a:rPr lang="en-US" altLang="ko-KR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, </a:t>
            </a:r>
            <a:r>
              <a:rPr lang="ko-KR" altLang="en-US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스펙트럼 복사</a:t>
            </a:r>
            <a:endParaRPr lang="en-US" altLang="ko-KR" sz="2400" dirty="0">
              <a:latin typeface="완도청정바다체 Regular" panose="020B0803000000000000" pitchFamily="50" charset="-127"/>
              <a:ea typeface="완도청정바다체 Regular" panose="020B0803000000000000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(</a:t>
            </a:r>
            <a:r>
              <a:rPr lang="ko-KR" altLang="en-US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단위 시간</a:t>
            </a:r>
            <a:r>
              <a:rPr lang="en-US" altLang="ko-KR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, </a:t>
            </a:r>
            <a:r>
              <a:rPr lang="ko-KR" altLang="en-US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표면적</a:t>
            </a:r>
            <a:r>
              <a:rPr lang="en-US" altLang="ko-KR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, </a:t>
            </a:r>
            <a:r>
              <a:rPr lang="ko-KR" altLang="en-US" sz="2400" dirty="0" err="1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입체각</a:t>
            </a:r>
            <a:r>
              <a:rPr lang="en-US" altLang="ko-KR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, </a:t>
            </a:r>
            <a:r>
              <a:rPr lang="ko-KR" altLang="en-US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파장 당 에너지</a:t>
            </a:r>
            <a:r>
              <a:rPr lang="en-US" altLang="ko-KR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)</a:t>
            </a:r>
            <a:r>
              <a:rPr lang="ko-KR" altLang="en-US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가</a:t>
            </a:r>
            <a:endParaRPr lang="en-US" altLang="ko-KR" sz="2400" dirty="0">
              <a:latin typeface="완도청정바다체 Regular" panose="020B0803000000000000" pitchFamily="50" charset="-127"/>
              <a:ea typeface="완도청정바다체 Regular" panose="020B0803000000000000" pitchFamily="50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온도에 따라</a:t>
            </a:r>
            <a:endParaRPr lang="en-US" altLang="ko-KR" sz="2400" dirty="0">
              <a:latin typeface="완도청정바다체 Regular" panose="020B0803000000000000" pitchFamily="50" charset="-127"/>
              <a:ea typeface="완도청정바다체 Regular" panose="020B0803000000000000" pitchFamily="50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파장에 따른 분포가 달라짐을 의미한다</a:t>
            </a:r>
            <a:r>
              <a:rPr lang="en-US" altLang="ko-KR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.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7AEED74-5DA0-4F2D-A52B-373CDC8FE3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630" t="-3000" r="48907" b="61324"/>
          <a:stretch/>
        </p:blipFill>
        <p:spPr>
          <a:xfrm>
            <a:off x="1772380" y="4280666"/>
            <a:ext cx="304800" cy="77987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2EAFA19-5B54-4FA6-9381-F5BA63C904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867" t="17023" r="44545" b="68826"/>
          <a:stretch/>
        </p:blipFill>
        <p:spPr>
          <a:xfrm>
            <a:off x="1772380" y="5386770"/>
            <a:ext cx="255905" cy="26479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75B479CF-99A0-43CC-AC0D-5561BE777E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2880" t="70958" r="22408" b="13242"/>
          <a:stretch/>
        </p:blipFill>
        <p:spPr>
          <a:xfrm>
            <a:off x="1738023" y="5996242"/>
            <a:ext cx="373513" cy="420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39619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FC4F5F29-1E06-4DA1-8131-93BD872060A8}"/>
              </a:ext>
            </a:extLst>
          </p:cNvPr>
          <p:cNvSpPr/>
          <p:nvPr/>
        </p:nvSpPr>
        <p:spPr>
          <a:xfrm>
            <a:off x="0" y="-2195"/>
            <a:ext cx="12192000" cy="2028423"/>
          </a:xfrm>
          <a:prstGeom prst="rect">
            <a:avLst/>
          </a:prstGeom>
          <a:solidFill>
            <a:srgbClr val="412A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제목 7">
            <a:extLst>
              <a:ext uri="{FF2B5EF4-FFF2-40B4-BE49-F238E27FC236}">
                <a16:creationId xmlns:a16="http://schemas.microsoft.com/office/drawing/2014/main" id="{64E89D02-923B-4860-9590-DECD8BD81D92}"/>
              </a:ext>
            </a:extLst>
          </p:cNvPr>
          <p:cNvSpPr txBox="1">
            <a:spLocks/>
          </p:cNvSpPr>
          <p:nvPr/>
        </p:nvSpPr>
        <p:spPr>
          <a:xfrm>
            <a:off x="1269207" y="365125"/>
            <a:ext cx="10515600" cy="1325563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6000" dirty="0">
                <a:solidFill>
                  <a:schemeClr val="bg1"/>
                </a:solidFill>
                <a:latin typeface="Algerian" panose="04020705040A02060702" pitchFamily="82" charset="0"/>
                <a:ea typeface="완도청정바다체 Regular" panose="020B0803000000000000" pitchFamily="50" charset="-127"/>
              </a:rPr>
              <a:t>Ⅱ</a:t>
            </a:r>
            <a:r>
              <a:rPr lang="en-US" altLang="ko-KR" sz="6000" dirty="0">
                <a:solidFill>
                  <a:schemeClr val="bg1"/>
                </a:solidFill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. </a:t>
            </a:r>
            <a:r>
              <a:rPr lang="ko-KR" altLang="en-US" sz="6000" dirty="0">
                <a:solidFill>
                  <a:schemeClr val="bg1"/>
                </a:solidFill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배경 법칙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4BB072-A0D5-401E-BF1E-EC627D81D92F}"/>
              </a:ext>
            </a:extLst>
          </p:cNvPr>
          <p:cNvSpPr txBox="1"/>
          <p:nvPr/>
        </p:nvSpPr>
        <p:spPr>
          <a:xfrm>
            <a:off x="735410" y="2346413"/>
            <a:ext cx="40546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4.   </a:t>
            </a:r>
            <a:r>
              <a:rPr lang="ko-KR" altLang="en-US" sz="36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흡수 대역</a:t>
            </a:r>
            <a:endParaRPr lang="en-US" altLang="ko-KR" sz="3600" dirty="0">
              <a:latin typeface="완도청정바다체 Regular" panose="020B0803000000000000" pitchFamily="50" charset="-127"/>
              <a:ea typeface="완도청정바다체 Regular" panose="020B0803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15FC6E1-25B2-43CE-ADA9-76BD9B79FD68}"/>
              </a:ext>
            </a:extLst>
          </p:cNvPr>
          <p:cNvSpPr txBox="1"/>
          <p:nvPr/>
        </p:nvSpPr>
        <p:spPr>
          <a:xfrm>
            <a:off x="375920" y="2999923"/>
            <a:ext cx="11877040" cy="2950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원자 혹은 분자가 얻을 수 있는 에너지 범위는 양자역학에 따라 한정되어 있다</a:t>
            </a:r>
            <a:r>
              <a:rPr lang="en-US" altLang="ko-KR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.</a:t>
            </a:r>
          </a:p>
          <a:p>
            <a:pPr>
              <a:lnSpc>
                <a:spcPct val="200000"/>
              </a:lnSpc>
            </a:pPr>
            <a:r>
              <a:rPr lang="ko-KR" altLang="en-US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즉</a:t>
            </a:r>
            <a:r>
              <a:rPr lang="en-US" altLang="ko-KR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, </a:t>
            </a:r>
            <a:r>
              <a:rPr lang="ko-KR" altLang="en-US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원자 혹은 분자에 따라 흡수하는 파장이 다른데</a:t>
            </a:r>
            <a:r>
              <a:rPr lang="en-US" altLang="ko-KR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,</a:t>
            </a:r>
          </a:p>
          <a:p>
            <a:pPr>
              <a:lnSpc>
                <a:spcPct val="200000"/>
              </a:lnSpc>
            </a:pPr>
            <a:r>
              <a:rPr lang="ko-KR" altLang="en-US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때문에 물질에 따라 색이 달라지고 투과 시킬 수 있는 빛이 달라진다</a:t>
            </a:r>
            <a:r>
              <a:rPr lang="en-US" altLang="ko-KR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.</a:t>
            </a:r>
          </a:p>
          <a:p>
            <a:pPr>
              <a:lnSpc>
                <a:spcPct val="200000"/>
              </a:lnSpc>
            </a:pPr>
            <a:r>
              <a:rPr lang="ko-KR" altLang="en-US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이는 일반적으로 정규분포</a:t>
            </a:r>
            <a:r>
              <a:rPr lang="en-US" altLang="ko-KR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(</a:t>
            </a:r>
            <a:r>
              <a:rPr lang="ko-KR" altLang="en-US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가우스 분포</a:t>
            </a:r>
            <a:r>
              <a:rPr lang="en-US" altLang="ko-KR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)</a:t>
            </a:r>
            <a:r>
              <a:rPr lang="ko-KR" altLang="en-US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를 따름</a:t>
            </a:r>
            <a:r>
              <a:rPr lang="en-US" altLang="ko-KR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(</a:t>
            </a:r>
            <a:r>
              <a:rPr lang="ko-KR" altLang="en-US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중요</a:t>
            </a:r>
            <a:r>
              <a:rPr lang="en-US" altLang="ko-KR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!)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14C9CEAB-C783-468E-8AC3-A739DCF385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9003" y="2031960"/>
            <a:ext cx="8392998" cy="4795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7935817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FC4F5F29-1E06-4DA1-8131-93BD872060A8}"/>
              </a:ext>
            </a:extLst>
          </p:cNvPr>
          <p:cNvSpPr/>
          <p:nvPr/>
        </p:nvSpPr>
        <p:spPr>
          <a:xfrm>
            <a:off x="0" y="-2195"/>
            <a:ext cx="12192000" cy="2028423"/>
          </a:xfrm>
          <a:prstGeom prst="rect">
            <a:avLst/>
          </a:prstGeom>
          <a:solidFill>
            <a:srgbClr val="412A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제목 7">
            <a:extLst>
              <a:ext uri="{FF2B5EF4-FFF2-40B4-BE49-F238E27FC236}">
                <a16:creationId xmlns:a16="http://schemas.microsoft.com/office/drawing/2014/main" id="{64E89D02-923B-4860-9590-DECD8BD81D92}"/>
              </a:ext>
            </a:extLst>
          </p:cNvPr>
          <p:cNvSpPr txBox="1">
            <a:spLocks/>
          </p:cNvSpPr>
          <p:nvPr/>
        </p:nvSpPr>
        <p:spPr>
          <a:xfrm>
            <a:off x="1269207" y="365125"/>
            <a:ext cx="10515600" cy="1325563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6000" dirty="0">
                <a:solidFill>
                  <a:schemeClr val="bg1"/>
                </a:solidFill>
                <a:latin typeface="Algerian" panose="04020705040A02060702" pitchFamily="82" charset="0"/>
                <a:ea typeface="완도청정바다체 Regular" panose="020B0803000000000000" pitchFamily="50" charset="-127"/>
              </a:rPr>
              <a:t>Ⅱ</a:t>
            </a:r>
            <a:r>
              <a:rPr lang="en-US" altLang="ko-KR" sz="6000" dirty="0">
                <a:solidFill>
                  <a:schemeClr val="bg1"/>
                </a:solidFill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. </a:t>
            </a:r>
            <a:r>
              <a:rPr lang="ko-KR" altLang="en-US" sz="6000" dirty="0">
                <a:solidFill>
                  <a:schemeClr val="bg1"/>
                </a:solidFill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배경 법칙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4BB072-A0D5-401E-BF1E-EC627D81D92F}"/>
              </a:ext>
            </a:extLst>
          </p:cNvPr>
          <p:cNvSpPr txBox="1"/>
          <p:nvPr/>
        </p:nvSpPr>
        <p:spPr>
          <a:xfrm>
            <a:off x="735410" y="2346413"/>
            <a:ext cx="40546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5.   </a:t>
            </a:r>
            <a:r>
              <a:rPr lang="ko-KR" altLang="en-US" sz="36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광포화</a:t>
            </a:r>
            <a:endParaRPr lang="en-US" altLang="ko-KR" sz="3600" dirty="0">
              <a:latin typeface="완도청정바다체 Regular" panose="020B0803000000000000" pitchFamily="50" charset="-127"/>
              <a:ea typeface="완도청정바다체 Regular" panose="020B0803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15FC6E1-25B2-43CE-ADA9-76BD9B79FD68}"/>
              </a:ext>
            </a:extLst>
          </p:cNvPr>
          <p:cNvSpPr txBox="1"/>
          <p:nvPr/>
        </p:nvSpPr>
        <p:spPr>
          <a:xfrm>
            <a:off x="375920" y="2999923"/>
            <a:ext cx="11877040" cy="3689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더 이상 생명체가 빛을 받아드릴 수 없는 지점</a:t>
            </a:r>
            <a:r>
              <a:rPr lang="en-US" altLang="ko-KR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, </a:t>
            </a:r>
            <a:r>
              <a:rPr lang="ko-KR" altLang="en-US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잎 공간의 한계</a:t>
            </a:r>
            <a:r>
              <a:rPr lang="en-US" altLang="ko-KR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, </a:t>
            </a:r>
            <a:r>
              <a:rPr lang="ko-KR" altLang="en-US" sz="2400" dirty="0" err="1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광계의</a:t>
            </a:r>
            <a:r>
              <a:rPr lang="ko-KR" altLang="en-US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 전자 전달 경로문제로 인한 한계</a:t>
            </a:r>
            <a:r>
              <a:rPr lang="en-US" altLang="ko-KR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, </a:t>
            </a:r>
            <a:r>
              <a:rPr lang="ko-KR" altLang="en-US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광합성에 사용되는 빛 에너지의 입자성에 의한 한계</a:t>
            </a:r>
            <a:r>
              <a:rPr lang="en-US" altLang="ko-KR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, </a:t>
            </a:r>
            <a:r>
              <a:rPr lang="ko-KR" altLang="en-US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광합성 반응 중심 색소의 구조의 한계</a:t>
            </a:r>
            <a:r>
              <a:rPr lang="en-US" altLang="ko-KR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, </a:t>
            </a:r>
            <a:r>
              <a:rPr lang="ko-KR" altLang="en-US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광합성 효율곡선의 범위에 의한 한계 등</a:t>
            </a:r>
            <a:r>
              <a:rPr lang="en-US" altLang="ko-KR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, </a:t>
            </a:r>
            <a:r>
              <a:rPr lang="ko-KR" altLang="en-US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다양한 이유로 인해 식물은 한계 이상의 빛을 받아도 광 포화 점 이상의 효율을 내지 못하고</a:t>
            </a:r>
            <a:r>
              <a:rPr lang="en-US" altLang="ko-KR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, </a:t>
            </a:r>
            <a:r>
              <a:rPr lang="ko-KR" altLang="en-US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이때 식물의 광합성 한계 에너지 밀도수치를 광포화 점이라고 한다</a:t>
            </a:r>
            <a:endParaRPr lang="en-US" altLang="ko-KR" sz="2400" dirty="0">
              <a:latin typeface="완도청정바다체 Regular" panose="020B0803000000000000" pitchFamily="50" charset="-127"/>
              <a:ea typeface="완도청정바다체 Regular" panose="020B08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22894672"/>
      </p:ext>
    </p:extLst>
  </p:cSld>
  <p:clrMapOvr>
    <a:masterClrMapping/>
  </p:clrMapOvr>
  <p:transition spd="slow">
    <p:cover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FC4F5F29-1E06-4DA1-8131-93BD872060A8}"/>
              </a:ext>
            </a:extLst>
          </p:cNvPr>
          <p:cNvSpPr/>
          <p:nvPr/>
        </p:nvSpPr>
        <p:spPr>
          <a:xfrm>
            <a:off x="0" y="-2195"/>
            <a:ext cx="12192000" cy="2028423"/>
          </a:xfrm>
          <a:prstGeom prst="rect">
            <a:avLst/>
          </a:prstGeom>
          <a:solidFill>
            <a:srgbClr val="412A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제목 7">
            <a:extLst>
              <a:ext uri="{FF2B5EF4-FFF2-40B4-BE49-F238E27FC236}">
                <a16:creationId xmlns:a16="http://schemas.microsoft.com/office/drawing/2014/main" id="{64E89D02-923B-4860-9590-DECD8BD81D92}"/>
              </a:ext>
            </a:extLst>
          </p:cNvPr>
          <p:cNvSpPr txBox="1">
            <a:spLocks/>
          </p:cNvSpPr>
          <p:nvPr/>
        </p:nvSpPr>
        <p:spPr>
          <a:xfrm>
            <a:off x="1269207" y="365125"/>
            <a:ext cx="10515600" cy="1325563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6000" dirty="0">
                <a:solidFill>
                  <a:schemeClr val="bg1"/>
                </a:solidFill>
                <a:latin typeface="Algerian" panose="04020705040A02060702" pitchFamily="82" charset="0"/>
                <a:ea typeface="완도청정바다체 Regular" panose="020B0803000000000000" pitchFamily="50" charset="-127"/>
              </a:rPr>
              <a:t>Ⅱ</a:t>
            </a:r>
            <a:r>
              <a:rPr lang="en-US" altLang="ko-KR" sz="6000" dirty="0">
                <a:solidFill>
                  <a:schemeClr val="bg1"/>
                </a:solidFill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. </a:t>
            </a:r>
            <a:r>
              <a:rPr lang="ko-KR" altLang="en-US" sz="6000" dirty="0">
                <a:solidFill>
                  <a:schemeClr val="bg1"/>
                </a:solidFill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배경 법칙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4BB072-A0D5-401E-BF1E-EC627D81D92F}"/>
              </a:ext>
            </a:extLst>
          </p:cNvPr>
          <p:cNvSpPr txBox="1"/>
          <p:nvPr/>
        </p:nvSpPr>
        <p:spPr>
          <a:xfrm>
            <a:off x="735410" y="2346413"/>
            <a:ext cx="44004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6.   </a:t>
            </a:r>
            <a:r>
              <a:rPr lang="ko-KR" altLang="en-US" sz="36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보라색 지구 가설</a:t>
            </a:r>
            <a:endParaRPr lang="en-US" altLang="ko-KR" sz="3600" dirty="0">
              <a:latin typeface="완도청정바다체 Regular" panose="020B0803000000000000" pitchFamily="50" charset="-127"/>
              <a:ea typeface="완도청정바다체 Regular" panose="020B0803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15FC6E1-25B2-43CE-ADA9-76BD9B79FD68}"/>
              </a:ext>
            </a:extLst>
          </p:cNvPr>
          <p:cNvSpPr txBox="1"/>
          <p:nvPr/>
        </p:nvSpPr>
        <p:spPr>
          <a:xfrm>
            <a:off x="375920" y="2999923"/>
            <a:ext cx="11877040" cy="3689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초기 광합성 생명체는 망막 단백질과 유사한 보라색의 </a:t>
            </a:r>
            <a:r>
              <a:rPr lang="ko-KR" altLang="en-US" sz="2400" dirty="0" err="1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박테리오로돕신을</a:t>
            </a:r>
            <a:r>
              <a:rPr lang="ko-KR" altLang="en-US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 이용한 형태였다</a:t>
            </a:r>
            <a:r>
              <a:rPr lang="en-US" altLang="ko-KR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. </a:t>
            </a:r>
            <a:r>
              <a:rPr lang="ko-KR" altLang="en-US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이후 생성된 광합성 생명체는 이들 보라색 염료가 흡수하는 초록색을 제외한 다른 색의 빛으로 광합성 할 필요가 있었다</a:t>
            </a:r>
            <a:r>
              <a:rPr lang="en-US" altLang="ko-KR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. </a:t>
            </a:r>
            <a:r>
              <a:rPr lang="ko-KR" altLang="en-US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그렇게 엽록소를 이용한 광합성 생명체가 등장하고</a:t>
            </a:r>
            <a:r>
              <a:rPr lang="en-US" altLang="ko-KR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, </a:t>
            </a:r>
            <a:r>
              <a:rPr lang="ko-KR" altLang="en-US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산소의 증가로 인해 기존의 생명체 대부분이 멸종하고 효율성과 산소로부터의 내성이 있는 엽록소 기반의 광합성 생명체가 살아남아 지금의 주를 이루고 있다는 가설이다</a:t>
            </a:r>
            <a:r>
              <a:rPr lang="en-US" altLang="ko-KR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57131571"/>
      </p:ext>
    </p:extLst>
  </p:cSld>
  <p:clrMapOvr>
    <a:masterClrMapping/>
  </p:clrMapOvr>
  <p:transition spd="slow">
    <p:cover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FC4F5F29-1E06-4DA1-8131-93BD872060A8}"/>
              </a:ext>
            </a:extLst>
          </p:cNvPr>
          <p:cNvSpPr/>
          <p:nvPr/>
        </p:nvSpPr>
        <p:spPr>
          <a:xfrm>
            <a:off x="0" y="-2195"/>
            <a:ext cx="12192000" cy="2028423"/>
          </a:xfrm>
          <a:prstGeom prst="rect">
            <a:avLst/>
          </a:prstGeom>
          <a:solidFill>
            <a:srgbClr val="412A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제목 7">
            <a:extLst>
              <a:ext uri="{FF2B5EF4-FFF2-40B4-BE49-F238E27FC236}">
                <a16:creationId xmlns:a16="http://schemas.microsoft.com/office/drawing/2014/main" id="{64E89D02-923B-4860-9590-DECD8BD81D92}"/>
              </a:ext>
            </a:extLst>
          </p:cNvPr>
          <p:cNvSpPr txBox="1">
            <a:spLocks/>
          </p:cNvSpPr>
          <p:nvPr/>
        </p:nvSpPr>
        <p:spPr>
          <a:xfrm>
            <a:off x="1269207" y="365125"/>
            <a:ext cx="10515600" cy="1325563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6000" dirty="0">
                <a:solidFill>
                  <a:schemeClr val="bg1"/>
                </a:solidFill>
                <a:latin typeface="Algerian" panose="04020705040A02060702" pitchFamily="82" charset="0"/>
                <a:ea typeface="완도청정바다체 Regular" panose="020B0803000000000000" pitchFamily="50" charset="-127"/>
              </a:rPr>
              <a:t>Ⅱ</a:t>
            </a:r>
            <a:r>
              <a:rPr lang="en-US" altLang="ko-KR" sz="6000" dirty="0">
                <a:solidFill>
                  <a:schemeClr val="bg1"/>
                </a:solidFill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. </a:t>
            </a:r>
            <a:r>
              <a:rPr lang="ko-KR" altLang="en-US" sz="6000" dirty="0">
                <a:solidFill>
                  <a:schemeClr val="bg1"/>
                </a:solidFill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배경 법칙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4BB072-A0D5-401E-BF1E-EC627D81D92F}"/>
              </a:ext>
            </a:extLst>
          </p:cNvPr>
          <p:cNvSpPr txBox="1"/>
          <p:nvPr/>
        </p:nvSpPr>
        <p:spPr>
          <a:xfrm>
            <a:off x="735410" y="2346413"/>
            <a:ext cx="69912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7.   </a:t>
            </a:r>
            <a:r>
              <a:rPr lang="ko-KR" altLang="en-US" sz="36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식물이 검은색이 아닌 이유</a:t>
            </a:r>
            <a:endParaRPr lang="en-US" altLang="ko-KR" sz="3600" dirty="0">
              <a:latin typeface="완도청정바다체 Regular" panose="020B0803000000000000" pitchFamily="50" charset="-127"/>
              <a:ea typeface="완도청정바다체 Regular" panose="020B0803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15FC6E1-25B2-43CE-ADA9-76BD9B79FD68}"/>
              </a:ext>
            </a:extLst>
          </p:cNvPr>
          <p:cNvSpPr txBox="1"/>
          <p:nvPr/>
        </p:nvSpPr>
        <p:spPr>
          <a:xfrm>
            <a:off x="375920" y="2999923"/>
            <a:ext cx="11877040" cy="3689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AutoNum type="arabicPeriod"/>
            </a:pPr>
            <a:r>
              <a:rPr lang="ko-KR" altLang="en-US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모든 빛을 에너지로 전환할 수 없으므로 일부는 열에너지로 버려지는데</a:t>
            </a:r>
            <a:r>
              <a:rPr lang="en-US" altLang="ko-KR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, </a:t>
            </a:r>
            <a:r>
              <a:rPr lang="ko-KR" altLang="en-US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이는 </a:t>
            </a:r>
            <a:r>
              <a:rPr lang="ko-KR" altLang="en-US" sz="2400" dirty="0" err="1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생명체광합성</a:t>
            </a:r>
            <a:r>
              <a:rPr lang="ko-KR" altLang="en-US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 단백질을 변형 및 손상시킬 수 있다</a:t>
            </a:r>
            <a:r>
              <a:rPr lang="en-US" altLang="ko-KR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. </a:t>
            </a:r>
          </a:p>
          <a:p>
            <a:pPr marL="457200" indent="-457200">
              <a:lnSpc>
                <a:spcPct val="200000"/>
              </a:lnSpc>
              <a:buAutoNum type="arabicPeriod"/>
            </a:pPr>
            <a:r>
              <a:rPr lang="ko-KR" altLang="en-US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많은 양의 광합성은 많은 양의 물 사용을 일으킨다</a:t>
            </a:r>
            <a:r>
              <a:rPr lang="en-US" altLang="ko-KR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.</a:t>
            </a:r>
          </a:p>
          <a:p>
            <a:pPr marL="457200" indent="-457200">
              <a:lnSpc>
                <a:spcPct val="200000"/>
              </a:lnSpc>
              <a:buAutoNum type="arabicPeriod"/>
            </a:pPr>
            <a:r>
              <a:rPr lang="ko-KR" altLang="en-US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자외선을 많이 흡수하게 되면 그것에 의한 과도한 </a:t>
            </a:r>
            <a:r>
              <a:rPr lang="ko-KR" altLang="en-US" sz="2400" dirty="0" err="1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라디칼로</a:t>
            </a:r>
            <a:r>
              <a:rPr lang="ko-KR" altLang="en-US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 인해 변형을 일으킬 수 있다</a:t>
            </a:r>
            <a:r>
              <a:rPr lang="en-US" altLang="ko-KR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E30B22-B64F-4E2A-96D6-6115A5B10882}"/>
              </a:ext>
            </a:extLst>
          </p:cNvPr>
          <p:cNvSpPr txBox="1"/>
          <p:nvPr/>
        </p:nvSpPr>
        <p:spPr>
          <a:xfrm>
            <a:off x="375920" y="2987005"/>
            <a:ext cx="11877040" cy="3689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4. </a:t>
            </a:r>
            <a:r>
              <a:rPr lang="ko-KR" altLang="en-US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많은 대역을 흡수할수록 더 복잡한 분자가 필요하다</a:t>
            </a:r>
            <a:r>
              <a:rPr lang="en-US" altLang="ko-KR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. </a:t>
            </a:r>
            <a:r>
              <a:rPr lang="ko-KR" altLang="en-US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그러나 초기 행성의 바다는 복잡한 유기 분자가 많지 않다</a:t>
            </a:r>
            <a:r>
              <a:rPr lang="en-US" altLang="ko-KR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. </a:t>
            </a:r>
          </a:p>
          <a:p>
            <a:pPr>
              <a:lnSpc>
                <a:spcPct val="200000"/>
              </a:lnSpc>
            </a:pPr>
            <a:r>
              <a:rPr lang="en-US" altLang="ko-KR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5. </a:t>
            </a:r>
            <a:r>
              <a:rPr lang="ko-KR" altLang="en-US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과열을 막기 위해 가우스 분포를 따르는 여러 개의 안료를 생산하면 그것을 생산 및 유지하는 데에도 에너지가 쓰이므로 </a:t>
            </a:r>
            <a:r>
              <a:rPr lang="en-US" altLang="ko-KR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(</a:t>
            </a:r>
            <a:r>
              <a:rPr lang="ko-KR" altLang="en-US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전체 생산 에너지</a:t>
            </a:r>
            <a:r>
              <a:rPr lang="en-US" altLang="ko-KR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)-((</a:t>
            </a:r>
            <a:r>
              <a:rPr lang="ko-KR" altLang="en-US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새 안료 생산 및 유지에 쓰이는 에너지</a:t>
            </a:r>
            <a:r>
              <a:rPr lang="en-US" altLang="ko-KR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)+(</a:t>
            </a:r>
            <a:r>
              <a:rPr lang="ko-KR" altLang="en-US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기존 사용 에너지</a:t>
            </a:r>
            <a:r>
              <a:rPr lang="en-US" altLang="ko-KR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))=0</a:t>
            </a:r>
            <a:r>
              <a:rPr lang="ko-KR" altLang="en-US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이 되는 지점에서 새 안료 생산이 멈춘다</a:t>
            </a:r>
            <a:r>
              <a:rPr lang="en-US" altLang="ko-KR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25044026"/>
      </p:ext>
    </p:extLst>
  </p:cSld>
  <p:clrMapOvr>
    <a:masterClrMapping/>
  </p:clrMapOvr>
  <p:transition spd="slow">
    <p:cover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FC4F5F29-1E06-4DA1-8131-93BD872060A8}"/>
              </a:ext>
            </a:extLst>
          </p:cNvPr>
          <p:cNvSpPr/>
          <p:nvPr/>
        </p:nvSpPr>
        <p:spPr>
          <a:xfrm>
            <a:off x="0" y="-2195"/>
            <a:ext cx="12192000" cy="2028423"/>
          </a:xfrm>
          <a:prstGeom prst="rect">
            <a:avLst/>
          </a:prstGeom>
          <a:solidFill>
            <a:srgbClr val="412A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제목 7">
            <a:extLst>
              <a:ext uri="{FF2B5EF4-FFF2-40B4-BE49-F238E27FC236}">
                <a16:creationId xmlns:a16="http://schemas.microsoft.com/office/drawing/2014/main" id="{64E89D02-923B-4860-9590-DECD8BD81D92}"/>
              </a:ext>
            </a:extLst>
          </p:cNvPr>
          <p:cNvSpPr txBox="1">
            <a:spLocks/>
          </p:cNvSpPr>
          <p:nvPr/>
        </p:nvSpPr>
        <p:spPr>
          <a:xfrm>
            <a:off x="1269207" y="365125"/>
            <a:ext cx="10515600" cy="1325563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6000" dirty="0">
                <a:solidFill>
                  <a:schemeClr val="bg1"/>
                </a:solidFill>
                <a:latin typeface="Algerian" panose="04020705040A02060702" pitchFamily="82" charset="0"/>
                <a:ea typeface="완도청정바다체 Regular" panose="020B0803000000000000" pitchFamily="50" charset="-127"/>
              </a:rPr>
              <a:t>Ⅲ</a:t>
            </a:r>
            <a:r>
              <a:rPr lang="en-US" altLang="ko-KR" sz="6000" dirty="0">
                <a:solidFill>
                  <a:schemeClr val="bg1"/>
                </a:solidFill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. </a:t>
            </a:r>
            <a:r>
              <a:rPr lang="ko-KR" altLang="en-US" sz="6000" dirty="0">
                <a:solidFill>
                  <a:schemeClr val="bg1"/>
                </a:solidFill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연구 과정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919A323-EC6B-4EBB-B789-32DAD1AD6EF6}"/>
              </a:ext>
            </a:extLst>
          </p:cNvPr>
          <p:cNvSpPr txBox="1"/>
          <p:nvPr/>
        </p:nvSpPr>
        <p:spPr>
          <a:xfrm>
            <a:off x="518160" y="2046100"/>
            <a:ext cx="11673840" cy="8899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0410" marR="0" indent="-25400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tabLst>
                <a:tab pos="381000" algn="l"/>
              </a:tabLst>
            </a:pPr>
            <a:r>
              <a:rPr lang="ko-KR" altLang="en-US" sz="3600" kern="0" spc="0" dirty="0">
                <a:solidFill>
                  <a:srgbClr val="000000"/>
                </a:solidFill>
                <a:effectLst/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행성지표군의 발색에 대한 포괄적 분석</a:t>
            </a:r>
            <a:endParaRPr lang="ko-KR" altLang="en-US" kern="0" spc="0" dirty="0">
              <a:solidFill>
                <a:srgbClr val="000000"/>
              </a:solidFill>
              <a:effectLst/>
              <a:latin typeface="완도청정바다체 Regular" panose="020B0803000000000000" pitchFamily="50" charset="-127"/>
              <a:ea typeface="완도청정바다체 Regular" panose="020B0803000000000000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3A09F7-F3DC-4B02-820B-577F9A6F385F}"/>
              </a:ext>
            </a:extLst>
          </p:cNvPr>
          <p:cNvSpPr txBox="1"/>
          <p:nvPr/>
        </p:nvSpPr>
        <p:spPr>
          <a:xfrm>
            <a:off x="375920" y="2999923"/>
            <a:ext cx="11877040" cy="3689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보라색 지구 가설에 따라</a:t>
            </a:r>
            <a:r>
              <a:rPr lang="en-US" altLang="ko-KR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, </a:t>
            </a:r>
            <a:r>
              <a:rPr lang="ko-KR" altLang="en-US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기존의 가장 좋은 빛을 미리 선점하고 있는 이들이 생존에 </a:t>
            </a:r>
            <a:br>
              <a:rPr lang="en-US" altLang="ko-KR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</a:br>
            <a:r>
              <a:rPr lang="ko-KR" altLang="en-US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유리하다면 그대로 살아남을 것이고</a:t>
            </a:r>
            <a:r>
              <a:rPr lang="en-US" altLang="ko-KR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, </a:t>
            </a:r>
            <a:r>
              <a:rPr lang="ko-KR" altLang="en-US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그게 아니라면 새롭게 나타난 가장 좋은 빛을 </a:t>
            </a:r>
            <a:br>
              <a:rPr lang="en-US" altLang="ko-KR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</a:br>
            <a:r>
              <a:rPr lang="ko-KR" altLang="en-US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피한 이들이 살아남을 것이라는 걸 전제로 한다</a:t>
            </a:r>
            <a:r>
              <a:rPr lang="en-US" altLang="ko-KR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. </a:t>
            </a:r>
            <a:r>
              <a:rPr lang="ko-KR" altLang="en-US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여기서 새로운 이들은 기존의 생명체에</a:t>
            </a:r>
            <a:br>
              <a:rPr lang="en-US" altLang="ko-KR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</a:br>
            <a:r>
              <a:rPr lang="ko-KR" altLang="en-US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해가 되는 물질을 생성할 것을 전제로 한다</a:t>
            </a:r>
            <a:r>
              <a:rPr lang="en-US" altLang="ko-KR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. </a:t>
            </a:r>
            <a:r>
              <a:rPr lang="ko-KR" altLang="en-US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고로</a:t>
            </a:r>
            <a:r>
              <a:rPr lang="en-US" altLang="ko-KR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, </a:t>
            </a:r>
            <a:r>
              <a:rPr lang="ko-KR" altLang="en-US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가장 좋은 빛을 피하고도 생명을 </a:t>
            </a:r>
            <a:br>
              <a:rPr lang="en-US" altLang="ko-KR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</a:br>
            <a:r>
              <a:rPr lang="ko-KR" altLang="en-US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유지할 수 있다면 새로운 이들이 유리할 것이다</a:t>
            </a:r>
            <a:r>
              <a:rPr lang="en-US" altLang="ko-KR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66616461"/>
      </p:ext>
    </p:extLst>
  </p:cSld>
  <p:clrMapOvr>
    <a:masterClrMapping/>
  </p:clrMapOvr>
  <p:transition spd="slow">
    <p:cover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FC4F5F29-1E06-4DA1-8131-93BD872060A8}"/>
              </a:ext>
            </a:extLst>
          </p:cNvPr>
          <p:cNvSpPr/>
          <p:nvPr/>
        </p:nvSpPr>
        <p:spPr>
          <a:xfrm>
            <a:off x="0" y="-2195"/>
            <a:ext cx="12192000" cy="2028423"/>
          </a:xfrm>
          <a:prstGeom prst="rect">
            <a:avLst/>
          </a:prstGeom>
          <a:solidFill>
            <a:srgbClr val="412A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제목 7">
            <a:extLst>
              <a:ext uri="{FF2B5EF4-FFF2-40B4-BE49-F238E27FC236}">
                <a16:creationId xmlns:a16="http://schemas.microsoft.com/office/drawing/2014/main" id="{64E89D02-923B-4860-9590-DECD8BD81D92}"/>
              </a:ext>
            </a:extLst>
          </p:cNvPr>
          <p:cNvSpPr txBox="1">
            <a:spLocks/>
          </p:cNvSpPr>
          <p:nvPr/>
        </p:nvSpPr>
        <p:spPr>
          <a:xfrm>
            <a:off x="1269207" y="365125"/>
            <a:ext cx="10515600" cy="1325563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6000" dirty="0">
                <a:solidFill>
                  <a:schemeClr val="bg1"/>
                </a:solidFill>
                <a:latin typeface="Algerian" panose="04020705040A02060702" pitchFamily="82" charset="0"/>
                <a:ea typeface="완도청정바다체 Regular" panose="020B0803000000000000" pitchFamily="50" charset="-127"/>
              </a:rPr>
              <a:t>Ⅲ</a:t>
            </a:r>
            <a:r>
              <a:rPr lang="en-US" altLang="ko-KR" sz="6000" dirty="0">
                <a:solidFill>
                  <a:schemeClr val="bg1"/>
                </a:solidFill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. </a:t>
            </a:r>
            <a:r>
              <a:rPr lang="ko-KR" altLang="en-US" sz="6000" dirty="0">
                <a:solidFill>
                  <a:schemeClr val="bg1"/>
                </a:solidFill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연구 과정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919A323-EC6B-4EBB-B789-32DAD1AD6EF6}"/>
              </a:ext>
            </a:extLst>
          </p:cNvPr>
          <p:cNvSpPr txBox="1"/>
          <p:nvPr/>
        </p:nvSpPr>
        <p:spPr>
          <a:xfrm>
            <a:off x="518160" y="2046100"/>
            <a:ext cx="11673840" cy="8899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0410" marR="0" indent="-25400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tabLst>
                <a:tab pos="381000" algn="l"/>
              </a:tabLst>
            </a:pPr>
            <a:r>
              <a:rPr lang="ko-KR" altLang="en-US" sz="3600" kern="0" spc="0" dirty="0">
                <a:solidFill>
                  <a:srgbClr val="000000"/>
                </a:solidFill>
                <a:effectLst/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행성지표군의 발색에 대한 포괄적 분석</a:t>
            </a:r>
            <a:endParaRPr lang="ko-KR" altLang="en-US" kern="0" spc="0" dirty="0">
              <a:solidFill>
                <a:srgbClr val="000000"/>
              </a:solidFill>
              <a:effectLst/>
              <a:latin typeface="완도청정바다체 Regular" panose="020B0803000000000000" pitchFamily="50" charset="-127"/>
              <a:ea typeface="완도청정바다체 Regular" panose="020B0803000000000000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3A09F7-F3DC-4B02-820B-577F9A6F385F}"/>
              </a:ext>
            </a:extLst>
          </p:cNvPr>
          <p:cNvSpPr txBox="1"/>
          <p:nvPr/>
        </p:nvSpPr>
        <p:spPr>
          <a:xfrm>
            <a:off x="375920" y="2999923"/>
            <a:ext cx="11877040" cy="3689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그래서 다음과 같은 이론을 만들었다</a:t>
            </a:r>
            <a:r>
              <a:rPr lang="en-US" altLang="ko-KR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. </a:t>
            </a:r>
            <a:r>
              <a:rPr lang="ko-KR" altLang="en-US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처음 생겨난 광합성 생명체의 흡수 대역은</a:t>
            </a:r>
            <a:br>
              <a:rPr lang="en-US" altLang="ko-KR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</a:br>
            <a:r>
              <a:rPr lang="ko-KR" altLang="en-US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빈의  법칙에 따른 모항성의 에너지 밀도가 가장 높은 파장을 중앙으로 하는 가우스 분포를 그린다</a:t>
            </a:r>
            <a:r>
              <a:rPr lang="en-US" altLang="ko-KR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. </a:t>
            </a:r>
            <a:r>
              <a:rPr lang="ko-KR" altLang="en-US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여기서</a:t>
            </a:r>
            <a:r>
              <a:rPr lang="en-US" altLang="ko-KR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, </a:t>
            </a:r>
            <a:r>
              <a:rPr lang="ko-KR" altLang="en-US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신뢰구간의 한쪽 끝은 반드시 자외선의 시작부분 이어야 한다</a:t>
            </a:r>
            <a:r>
              <a:rPr lang="en-US" altLang="ko-KR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.            </a:t>
            </a:r>
            <a:r>
              <a:rPr lang="ko-KR" altLang="en-US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표준정규분포의 신뢰구간은 </a:t>
            </a:r>
            <a:r>
              <a:rPr lang="en-US" altLang="ko-KR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-1.96</a:t>
            </a:r>
            <a:r>
              <a:rPr lang="ko-KR" altLang="en-US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과 </a:t>
            </a:r>
            <a:r>
              <a:rPr lang="en-US" altLang="ko-KR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1.96</a:t>
            </a:r>
            <a:r>
              <a:rPr lang="ko-KR" altLang="en-US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이므로</a:t>
            </a:r>
            <a:r>
              <a:rPr lang="en-US" altLang="ko-KR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, </a:t>
            </a:r>
            <a:r>
              <a:rPr lang="ko-KR" altLang="en-US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왼쪽 끝인 </a:t>
            </a:r>
            <a:r>
              <a:rPr lang="en-US" altLang="ko-KR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-1.96</a:t>
            </a:r>
            <a:r>
              <a:rPr lang="ko-KR" altLang="en-US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이 우리의 식에서</a:t>
            </a:r>
            <a:br>
              <a:rPr lang="en-US" altLang="ko-KR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</a:br>
            <a:r>
              <a:rPr lang="ko-KR" altLang="en-US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표준화 했을 때에 나오는 값이어야 한다</a:t>
            </a:r>
            <a:r>
              <a:rPr lang="en-US" altLang="ko-KR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33524758"/>
      </p:ext>
    </p:extLst>
  </p:cSld>
  <p:clrMapOvr>
    <a:masterClrMapping/>
  </p:clrMapOvr>
  <p:transition spd="slow">
    <p:cover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B3A09F7-F3DC-4B02-820B-577F9A6F385F}"/>
              </a:ext>
            </a:extLst>
          </p:cNvPr>
          <p:cNvSpPr txBox="1"/>
          <p:nvPr/>
        </p:nvSpPr>
        <p:spPr>
          <a:xfrm>
            <a:off x="375920" y="2375951"/>
            <a:ext cx="11877040" cy="5166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고로</a:t>
            </a:r>
            <a:r>
              <a:rPr lang="en-US" altLang="ko-KR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, 					   </a:t>
            </a:r>
            <a:r>
              <a:rPr lang="ko-KR" altLang="en-US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이고</a:t>
            </a:r>
            <a:r>
              <a:rPr lang="en-US" altLang="ko-KR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,</a:t>
            </a:r>
          </a:p>
          <a:p>
            <a:pPr>
              <a:lnSpc>
                <a:spcPct val="200000"/>
              </a:lnSpc>
            </a:pPr>
            <a:endParaRPr lang="en-US" altLang="ko-KR" sz="2400" dirty="0">
              <a:latin typeface="완도청정바다체 Regular" panose="020B0803000000000000" pitchFamily="50" charset="-127"/>
              <a:ea typeface="완도청정바다체 Regular" panose="020B0803000000000000" pitchFamily="50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이 식을 </a:t>
            </a:r>
            <a:r>
              <a:rPr lang="en-US" altLang="ko-KR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   </a:t>
            </a:r>
            <a:r>
              <a:rPr lang="ko-KR" altLang="en-US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에 대해 정리하면</a:t>
            </a:r>
            <a:r>
              <a:rPr lang="en-US" altLang="ko-KR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, 				</a:t>
            </a:r>
            <a:r>
              <a:rPr lang="ko-KR" altLang="en-US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이다</a:t>
            </a:r>
            <a:r>
              <a:rPr lang="en-US" altLang="ko-KR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.</a:t>
            </a:r>
          </a:p>
          <a:p>
            <a:pPr>
              <a:lnSpc>
                <a:spcPct val="200000"/>
              </a:lnSpc>
            </a:pPr>
            <a:endParaRPr lang="en-US" altLang="ko-KR" sz="2400" dirty="0">
              <a:latin typeface="완도청정바다체 Regular" panose="020B0803000000000000" pitchFamily="50" charset="-127"/>
              <a:ea typeface="완도청정바다체 Regular" panose="020B0803000000000000" pitchFamily="50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고로</a:t>
            </a:r>
            <a:r>
              <a:rPr lang="en-US" altLang="ko-KR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										</a:t>
            </a:r>
            <a:r>
              <a:rPr lang="ko-KR" altLang="en-US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을 따른다</a:t>
            </a:r>
            <a:r>
              <a:rPr lang="en-US" altLang="ko-KR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.</a:t>
            </a:r>
          </a:p>
          <a:p>
            <a:pPr>
              <a:lnSpc>
                <a:spcPct val="200000"/>
              </a:lnSpc>
            </a:pPr>
            <a:endParaRPr lang="en-US" altLang="ko-KR" sz="2400" dirty="0">
              <a:latin typeface="완도청정바다체 Regular" panose="020B0803000000000000" pitchFamily="50" charset="-127"/>
              <a:ea typeface="완도청정바다체 Regular" panose="020B0803000000000000" pitchFamily="50" charset="-127"/>
            </a:endParaRPr>
          </a:p>
          <a:p>
            <a:pPr>
              <a:lnSpc>
                <a:spcPct val="200000"/>
              </a:lnSpc>
            </a:pPr>
            <a:endParaRPr lang="en-US" altLang="ko-KR" sz="2400" dirty="0">
              <a:latin typeface="완도청정바다체 Regular" panose="020B0803000000000000" pitchFamily="50" charset="-127"/>
              <a:ea typeface="완도청정바다체 Regular" panose="020B0803000000000000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8E6D43B-0DAA-4118-AA59-F2C20AADC3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453" t="55423" r="59" b="33894"/>
          <a:stretch/>
        </p:blipFill>
        <p:spPr>
          <a:xfrm flipH="1">
            <a:off x="1149817" y="3002829"/>
            <a:ext cx="2981760" cy="214274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8DCA8AF1-BE37-43E2-ACA8-5C2A0A4691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876" t="57681" r="59" b="33894"/>
          <a:stretch/>
        </p:blipFill>
        <p:spPr>
          <a:xfrm flipH="1">
            <a:off x="1150997" y="3048798"/>
            <a:ext cx="2529472" cy="168978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FC4F5F29-1E06-4DA1-8131-93BD872060A8}"/>
              </a:ext>
            </a:extLst>
          </p:cNvPr>
          <p:cNvSpPr/>
          <p:nvPr/>
        </p:nvSpPr>
        <p:spPr>
          <a:xfrm>
            <a:off x="0" y="-2195"/>
            <a:ext cx="12192000" cy="2028423"/>
          </a:xfrm>
          <a:prstGeom prst="rect">
            <a:avLst/>
          </a:prstGeom>
          <a:solidFill>
            <a:srgbClr val="412A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제목 7">
            <a:extLst>
              <a:ext uri="{FF2B5EF4-FFF2-40B4-BE49-F238E27FC236}">
                <a16:creationId xmlns:a16="http://schemas.microsoft.com/office/drawing/2014/main" id="{64E89D02-923B-4860-9590-DECD8BD81D92}"/>
              </a:ext>
            </a:extLst>
          </p:cNvPr>
          <p:cNvSpPr txBox="1">
            <a:spLocks/>
          </p:cNvSpPr>
          <p:nvPr/>
        </p:nvSpPr>
        <p:spPr>
          <a:xfrm>
            <a:off x="1269207" y="365125"/>
            <a:ext cx="10515600" cy="1325563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6000" dirty="0">
                <a:solidFill>
                  <a:schemeClr val="bg1"/>
                </a:solidFill>
                <a:latin typeface="Algerian" panose="04020705040A02060702" pitchFamily="82" charset="0"/>
                <a:ea typeface="완도청정바다체 Regular" panose="020B0803000000000000" pitchFamily="50" charset="-127"/>
              </a:rPr>
              <a:t>Ⅲ</a:t>
            </a:r>
            <a:r>
              <a:rPr lang="en-US" altLang="ko-KR" sz="6000" dirty="0">
                <a:solidFill>
                  <a:schemeClr val="bg1"/>
                </a:solidFill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. </a:t>
            </a:r>
            <a:r>
              <a:rPr lang="ko-KR" altLang="en-US" sz="6000" dirty="0">
                <a:solidFill>
                  <a:schemeClr val="bg1"/>
                </a:solidFill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연구 과정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06DF62A-FA4E-4B22-901B-4B191BE7AE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4894" y="4866137"/>
            <a:ext cx="8239572" cy="162673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ED832D7-D7D6-4306-A1BF-ACE2508DC0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5886" b="46432"/>
          <a:stretch/>
        </p:blipFill>
        <p:spPr>
          <a:xfrm>
            <a:off x="1272924" y="1926612"/>
            <a:ext cx="812549" cy="107443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054ADE0-1EC0-4872-BFA2-7836FB1328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824" t="3788" r="32748" b="42644"/>
          <a:stretch/>
        </p:blipFill>
        <p:spPr>
          <a:xfrm>
            <a:off x="2284484" y="1996129"/>
            <a:ext cx="1395985" cy="107443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4B47A64-F53C-4615-802C-B1AE7838CAA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714" r="22351" b="46432"/>
          <a:stretch/>
        </p:blipFill>
        <p:spPr>
          <a:xfrm>
            <a:off x="1961466" y="1918170"/>
            <a:ext cx="402160" cy="107443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4D49A9DE-BEEE-4927-9B2A-34AB958AC1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2950" r="86520"/>
          <a:stretch/>
        </p:blipFill>
        <p:spPr>
          <a:xfrm>
            <a:off x="1346977" y="3962687"/>
            <a:ext cx="454227" cy="1144283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11EF1E31-58B6-4A34-98AC-D648EA032E3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2950" r="86520"/>
          <a:stretch/>
        </p:blipFill>
        <p:spPr>
          <a:xfrm>
            <a:off x="2136512" y="3080788"/>
            <a:ext cx="454227" cy="1144283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2720419E-4B27-4A68-A737-FC40A60F67C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639" t="63857"/>
          <a:stretch/>
        </p:blipFill>
        <p:spPr>
          <a:xfrm>
            <a:off x="4158431" y="2889438"/>
            <a:ext cx="2000272" cy="72493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CCA15C79-7763-450D-B3C6-D11FDE5387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714" r="22351" b="46432"/>
          <a:stretch/>
        </p:blipFill>
        <p:spPr>
          <a:xfrm>
            <a:off x="4124218" y="2440182"/>
            <a:ext cx="402160" cy="1074439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0C7CCEF7-9E10-4C28-9D1C-C4E40E374A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2950" r="86520"/>
          <a:stretch/>
        </p:blipFill>
        <p:spPr>
          <a:xfrm>
            <a:off x="2136512" y="3080788"/>
            <a:ext cx="454227" cy="1144283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E55D4B0C-1B5D-432F-B0E0-4B687C14FE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453" t="55423" r="76612" b="33894"/>
          <a:stretch/>
        </p:blipFill>
        <p:spPr>
          <a:xfrm flipH="1">
            <a:off x="3727857" y="2999019"/>
            <a:ext cx="402160" cy="214274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76944253-DAC0-4C2E-ADD1-1EEA181B1D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5886" b="46432"/>
          <a:stretch/>
        </p:blipFill>
        <p:spPr>
          <a:xfrm>
            <a:off x="1272924" y="1929600"/>
            <a:ext cx="812549" cy="1074439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BD08D115-0C3C-4853-B86D-F437B88403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714" r="22351" b="46432"/>
          <a:stretch/>
        </p:blipFill>
        <p:spPr>
          <a:xfrm>
            <a:off x="1961466" y="1917028"/>
            <a:ext cx="402160" cy="1074439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A36F461F-81BE-47CB-B9FA-6CC1DF65BBB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824" t="3788" r="32748" b="42644"/>
          <a:stretch/>
        </p:blipFill>
        <p:spPr>
          <a:xfrm>
            <a:off x="2286113" y="1996129"/>
            <a:ext cx="1395985" cy="1074439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F8A0ED3F-D152-4726-9B6A-4738531983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639" t="63857"/>
          <a:stretch/>
        </p:blipFill>
        <p:spPr>
          <a:xfrm>
            <a:off x="4160050" y="2892175"/>
            <a:ext cx="2000272" cy="724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982641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1.11111E-6 L 0.17175 0.171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581" y="856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9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4.44444E-6 L 0.31692 0.21968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846" y="10972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9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2.22222E-6 L 0.08007 0.22014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97" y="10995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9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7.40741E-7 L 0.45156 0.21991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578" y="10995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9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3.7037E-7 L 0.36823 0.21991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411" y="10995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9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2.96296E-6 L 0.22878 0.21806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432" y="10903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9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2.96296E-6 L 0.11732 0.26111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859" y="130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12A5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7457390E-EF95-42FC-996A-04B7C46D443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7030A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9850" l="10000" r="99100">
                        <a14:foregroundMark x1="98200" y1="46575" x2="91550" y2="73250"/>
                        <a14:foregroundMark x1="60283" y1="88100" x2="84667" y2="87600"/>
                        <a14:foregroundMark x1="84667" y1="87600" x2="99100" y2="87775"/>
                        <a14:foregroundMark x1="56917" y1="80300" x2="56017" y2="93775"/>
                        <a14:foregroundMark x1="56017" y1="93775" x2="56017" y2="93775"/>
                        <a14:foregroundMark x1="55933" y1="94675" x2="94733" y2="96600"/>
                        <a14:foregroundMark x1="55233" y1="98075" x2="62767" y2="97775"/>
                        <a14:foregroundMark x1="62767" y1="97775" x2="72733" y2="97775"/>
                        <a14:foregroundMark x1="72733" y1="97775" x2="96400" y2="96200"/>
                        <a14:foregroundMark x1="96400" y1="96200" x2="82600" y2="95550"/>
                        <a14:foregroundMark x1="82600" y1="95550" x2="87933" y2="95400"/>
                        <a14:foregroundMark x1="87933" y1="95400" x2="80683" y2="95550"/>
                        <a14:foregroundMark x1="80683" y1="95550" x2="85917" y2="98100"/>
                        <a14:foregroundMark x1="85917" y1="98100" x2="63983" y2="99325"/>
                        <a14:foregroundMark x1="63983" y1="99325" x2="61433" y2="92300"/>
                        <a14:foregroundMark x1="61433" y1="92300" x2="58917" y2="99550"/>
                        <a14:foregroundMark x1="58917" y1="99550" x2="56617" y2="92300"/>
                        <a14:foregroundMark x1="56617" y1="92300" x2="54400" y2="99425"/>
                        <a14:foregroundMark x1="54400" y1="99425" x2="54450" y2="9985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-1" y="-883920"/>
            <a:ext cx="6527007" cy="7741920"/>
          </a:xfrm>
          <a:prstGeom prst="rect">
            <a:avLst/>
          </a:prstGeom>
        </p:spPr>
      </p:pic>
      <p:sp>
        <p:nvSpPr>
          <p:cNvPr id="11" name="제목 7">
            <a:extLst>
              <a:ext uri="{FF2B5EF4-FFF2-40B4-BE49-F238E27FC236}">
                <a16:creationId xmlns:a16="http://schemas.microsoft.com/office/drawing/2014/main" id="{A590B252-9867-4AD8-BC8B-EA7E34C93275}"/>
              </a:ext>
            </a:extLst>
          </p:cNvPr>
          <p:cNvSpPr txBox="1">
            <a:spLocks/>
          </p:cNvSpPr>
          <p:nvPr/>
        </p:nvSpPr>
        <p:spPr>
          <a:xfrm>
            <a:off x="1269207" y="365125"/>
            <a:ext cx="10515600" cy="1325563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6000" dirty="0">
                <a:solidFill>
                  <a:schemeClr val="bg1"/>
                </a:solidFill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목차</a:t>
            </a:r>
          </a:p>
        </p:txBody>
      </p:sp>
      <p:sp>
        <p:nvSpPr>
          <p:cNvPr id="12" name="내용 개체 틀 8">
            <a:extLst>
              <a:ext uri="{FF2B5EF4-FFF2-40B4-BE49-F238E27FC236}">
                <a16:creationId xmlns:a16="http://schemas.microsoft.com/office/drawing/2014/main" id="{FFB7EB2F-83C6-4739-BDD3-3E1C413F08F6}"/>
              </a:ext>
            </a:extLst>
          </p:cNvPr>
          <p:cNvSpPr txBox="1">
            <a:spLocks/>
          </p:cNvSpPr>
          <p:nvPr/>
        </p:nvSpPr>
        <p:spPr>
          <a:xfrm>
            <a:off x="3081778" y="1253331"/>
            <a:ext cx="10515599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3200" dirty="0">
                <a:solidFill>
                  <a:schemeClr val="bg1"/>
                </a:solidFill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Ⅰ. </a:t>
            </a:r>
            <a:r>
              <a:rPr lang="ko-KR" altLang="en-US" sz="3200" dirty="0">
                <a:solidFill>
                  <a:schemeClr val="bg1"/>
                </a:solidFill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서론</a:t>
            </a:r>
            <a:endParaRPr lang="en-US" altLang="ko-KR" sz="3200" dirty="0">
              <a:solidFill>
                <a:schemeClr val="bg1"/>
              </a:solidFill>
              <a:latin typeface="완도청정바다체 Regular" panose="020B0803000000000000" pitchFamily="50" charset="-127"/>
              <a:ea typeface="완도청정바다체 Regular" panose="020B0803000000000000" pitchFamily="50" charset="-127"/>
            </a:endParaRPr>
          </a:p>
          <a:p>
            <a:pPr marL="0" indent="0">
              <a:buNone/>
            </a:pPr>
            <a:r>
              <a:rPr lang="en-US" altLang="ko-KR" sz="3200" dirty="0">
                <a:solidFill>
                  <a:schemeClr val="bg1"/>
                </a:solidFill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Ⅱ. </a:t>
            </a:r>
            <a:r>
              <a:rPr lang="ko-KR" altLang="en-US" sz="3200" dirty="0">
                <a:solidFill>
                  <a:schemeClr val="bg1"/>
                </a:solidFill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배경 법칙</a:t>
            </a:r>
            <a:endParaRPr lang="en-US" altLang="ko-KR" sz="3200" dirty="0">
              <a:solidFill>
                <a:schemeClr val="bg1"/>
              </a:solidFill>
              <a:latin typeface="완도청정바다체 Regular" panose="020B0803000000000000" pitchFamily="50" charset="-127"/>
              <a:ea typeface="완도청정바다체 Regular" panose="020B0803000000000000" pitchFamily="50" charset="-127"/>
            </a:endParaRPr>
          </a:p>
          <a:p>
            <a:pPr marL="0" indent="0">
              <a:buNone/>
            </a:pPr>
            <a:r>
              <a:rPr lang="en-US" altLang="ko-KR" dirty="0">
                <a:solidFill>
                  <a:schemeClr val="bg1"/>
                </a:solidFill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	1. </a:t>
            </a:r>
            <a:r>
              <a:rPr lang="ko-KR" altLang="en-US" dirty="0">
                <a:solidFill>
                  <a:schemeClr val="bg1"/>
                </a:solidFill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보색적응설</a:t>
            </a:r>
            <a:endParaRPr lang="en-US" altLang="ko-KR" dirty="0">
              <a:solidFill>
                <a:schemeClr val="bg1"/>
              </a:solidFill>
              <a:latin typeface="완도청정바다체 Regular" panose="020B0803000000000000" pitchFamily="50" charset="-127"/>
              <a:ea typeface="완도청정바다체 Regular" panose="020B0803000000000000" pitchFamily="50" charset="-127"/>
            </a:endParaRPr>
          </a:p>
          <a:p>
            <a:pPr marL="0" indent="0">
              <a:buNone/>
            </a:pPr>
            <a:r>
              <a:rPr lang="en-US" altLang="ko-KR" dirty="0">
                <a:solidFill>
                  <a:schemeClr val="bg1"/>
                </a:solidFill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	2. </a:t>
            </a:r>
            <a:r>
              <a:rPr lang="ko-KR" altLang="en-US" dirty="0">
                <a:solidFill>
                  <a:schemeClr val="bg1"/>
                </a:solidFill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명반응의 원리</a:t>
            </a:r>
            <a:endParaRPr lang="en-US" altLang="ko-KR" dirty="0">
              <a:solidFill>
                <a:schemeClr val="bg1"/>
              </a:solidFill>
              <a:latin typeface="완도청정바다체 Regular" panose="020B0803000000000000" pitchFamily="50" charset="-127"/>
              <a:ea typeface="완도청정바다체 Regular" panose="020B0803000000000000" pitchFamily="50" charset="-127"/>
            </a:endParaRPr>
          </a:p>
          <a:p>
            <a:pPr marL="0" indent="0">
              <a:buNone/>
            </a:pPr>
            <a:r>
              <a:rPr lang="en-US" altLang="ko-KR" dirty="0">
                <a:solidFill>
                  <a:schemeClr val="bg1"/>
                </a:solidFill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	3. </a:t>
            </a:r>
            <a:r>
              <a:rPr lang="ko-KR" altLang="en-US" dirty="0" err="1">
                <a:solidFill>
                  <a:schemeClr val="bg1"/>
                </a:solidFill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흑체복사</a:t>
            </a:r>
            <a:endParaRPr lang="en-US" altLang="ko-KR" dirty="0">
              <a:solidFill>
                <a:schemeClr val="bg1"/>
              </a:solidFill>
              <a:latin typeface="완도청정바다체 Regular" panose="020B0803000000000000" pitchFamily="50" charset="-127"/>
              <a:ea typeface="완도청정바다체 Regular" panose="020B0803000000000000" pitchFamily="50" charset="-127"/>
            </a:endParaRPr>
          </a:p>
          <a:p>
            <a:pPr marL="0" indent="0">
              <a:buNone/>
            </a:pPr>
            <a:r>
              <a:rPr lang="en-US" altLang="ko-KR" dirty="0">
                <a:solidFill>
                  <a:schemeClr val="bg1"/>
                </a:solidFill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	4. </a:t>
            </a:r>
            <a:r>
              <a:rPr lang="ko-KR" altLang="en-US" dirty="0">
                <a:solidFill>
                  <a:schemeClr val="bg1"/>
                </a:solidFill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흡수 대역</a:t>
            </a:r>
            <a:endParaRPr lang="en-US" altLang="ko-KR" dirty="0">
              <a:solidFill>
                <a:schemeClr val="bg1"/>
              </a:solidFill>
              <a:latin typeface="완도청정바다체 Regular" panose="020B0803000000000000" pitchFamily="50" charset="-127"/>
              <a:ea typeface="완도청정바다체 Regular" panose="020B0803000000000000" pitchFamily="50" charset="-127"/>
            </a:endParaRPr>
          </a:p>
          <a:p>
            <a:pPr marL="0" indent="0">
              <a:buNone/>
            </a:pPr>
            <a:r>
              <a:rPr lang="en-US" altLang="ko-KR" dirty="0">
                <a:solidFill>
                  <a:schemeClr val="bg1"/>
                </a:solidFill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	5. </a:t>
            </a:r>
            <a:r>
              <a:rPr lang="ko-KR" altLang="en-US" dirty="0">
                <a:solidFill>
                  <a:schemeClr val="bg1"/>
                </a:solidFill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광포화</a:t>
            </a:r>
            <a:endParaRPr lang="en-US" altLang="ko-KR" dirty="0">
              <a:solidFill>
                <a:schemeClr val="bg1"/>
              </a:solidFill>
              <a:latin typeface="완도청정바다체 Regular" panose="020B0803000000000000" pitchFamily="50" charset="-127"/>
              <a:ea typeface="완도청정바다체 Regular" panose="020B0803000000000000" pitchFamily="50" charset="-127"/>
            </a:endParaRPr>
          </a:p>
          <a:p>
            <a:pPr marL="0" indent="0">
              <a:buNone/>
            </a:pPr>
            <a:r>
              <a:rPr lang="en-US" altLang="ko-KR" dirty="0">
                <a:solidFill>
                  <a:schemeClr val="bg1"/>
                </a:solidFill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	6. </a:t>
            </a:r>
            <a:r>
              <a:rPr lang="ko-KR" altLang="en-US" dirty="0">
                <a:solidFill>
                  <a:schemeClr val="bg1"/>
                </a:solidFill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보라색 지구 가설</a:t>
            </a:r>
            <a:endParaRPr lang="en-US" altLang="ko-KR" dirty="0">
              <a:solidFill>
                <a:schemeClr val="bg1"/>
              </a:solidFill>
              <a:latin typeface="완도청정바다체 Regular" panose="020B0803000000000000" pitchFamily="50" charset="-127"/>
              <a:ea typeface="완도청정바다체 Regular" panose="020B0803000000000000" pitchFamily="50" charset="-127"/>
            </a:endParaRPr>
          </a:p>
          <a:p>
            <a:pPr marL="0" indent="0">
              <a:buNone/>
            </a:pPr>
            <a:r>
              <a:rPr lang="en-US" altLang="ko-KR" dirty="0">
                <a:solidFill>
                  <a:schemeClr val="bg1"/>
                </a:solidFill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	7. </a:t>
            </a:r>
            <a:r>
              <a:rPr lang="ko-KR" altLang="en-US" dirty="0">
                <a:solidFill>
                  <a:schemeClr val="bg1"/>
                </a:solidFill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모든 빛을 흡수하지 않는 이유</a:t>
            </a:r>
          </a:p>
          <a:p>
            <a:pPr marL="0" indent="0">
              <a:buNone/>
            </a:pPr>
            <a:endParaRPr lang="ko-KR" altLang="en-US" sz="6600" dirty="0">
              <a:solidFill>
                <a:schemeClr val="bg1"/>
              </a:solidFill>
              <a:latin typeface="완도청정바다체 Regular" panose="020B0803000000000000" pitchFamily="50" charset="-127"/>
              <a:ea typeface="완도청정바다체 Regular" panose="020B0803000000000000" pitchFamily="50" charset="-127"/>
            </a:endParaRPr>
          </a:p>
        </p:txBody>
      </p:sp>
      <p:sp>
        <p:nvSpPr>
          <p:cNvPr id="13" name="내용 개체 틀 8">
            <a:extLst>
              <a:ext uri="{FF2B5EF4-FFF2-40B4-BE49-F238E27FC236}">
                <a16:creationId xmlns:a16="http://schemas.microsoft.com/office/drawing/2014/main" id="{CBD85CCF-5DE3-4956-B43E-58D0C9D9D8CC}"/>
              </a:ext>
            </a:extLst>
          </p:cNvPr>
          <p:cNvSpPr txBox="1">
            <a:spLocks/>
          </p:cNvSpPr>
          <p:nvPr/>
        </p:nvSpPr>
        <p:spPr>
          <a:xfrm>
            <a:off x="3081777" y="1247883"/>
            <a:ext cx="10515599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3200" dirty="0">
                <a:solidFill>
                  <a:schemeClr val="bg1"/>
                </a:solidFill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Ⅲ. </a:t>
            </a:r>
            <a:r>
              <a:rPr lang="ko-KR" altLang="en-US" sz="3200" dirty="0">
                <a:solidFill>
                  <a:schemeClr val="bg1"/>
                </a:solidFill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연구 과정</a:t>
            </a:r>
            <a:endParaRPr lang="en-US" altLang="ko-KR" sz="3200" dirty="0">
              <a:solidFill>
                <a:schemeClr val="bg1"/>
              </a:solidFill>
              <a:latin typeface="완도청정바다체 Regular" panose="020B0803000000000000" pitchFamily="50" charset="-127"/>
              <a:ea typeface="완도청정바다체 Regular" panose="020B0803000000000000" pitchFamily="50" charset="-127"/>
            </a:endParaRPr>
          </a:p>
          <a:p>
            <a:pPr marL="0" indent="0">
              <a:buNone/>
            </a:pPr>
            <a:r>
              <a:rPr lang="en-US" altLang="ko-KR" dirty="0">
                <a:solidFill>
                  <a:schemeClr val="bg1"/>
                </a:solidFill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	</a:t>
            </a:r>
            <a:r>
              <a:rPr lang="ko-KR" altLang="en-US" dirty="0">
                <a:solidFill>
                  <a:schemeClr val="bg1"/>
                </a:solidFill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가</a:t>
            </a:r>
            <a:r>
              <a:rPr lang="en-US" altLang="ko-KR" dirty="0">
                <a:solidFill>
                  <a:schemeClr val="bg1"/>
                </a:solidFill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. </a:t>
            </a:r>
            <a:r>
              <a:rPr lang="ko-KR" altLang="en-US" dirty="0">
                <a:solidFill>
                  <a:schemeClr val="bg1"/>
                </a:solidFill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사전 지식 조사</a:t>
            </a:r>
            <a:endParaRPr lang="en-US" altLang="ko-KR" dirty="0">
              <a:solidFill>
                <a:schemeClr val="bg1"/>
              </a:solidFill>
              <a:latin typeface="완도청정바다체 Regular" panose="020B0803000000000000" pitchFamily="50" charset="-127"/>
              <a:ea typeface="완도청정바다체 Regular" panose="020B0803000000000000" pitchFamily="50" charset="-127"/>
            </a:endParaRPr>
          </a:p>
          <a:p>
            <a:pPr marL="0" indent="0">
              <a:buNone/>
            </a:pPr>
            <a:r>
              <a:rPr lang="en-US" altLang="ko-KR" dirty="0">
                <a:solidFill>
                  <a:schemeClr val="bg1"/>
                </a:solidFill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	</a:t>
            </a:r>
            <a:r>
              <a:rPr lang="ko-KR" altLang="en-US" dirty="0">
                <a:solidFill>
                  <a:schemeClr val="bg1"/>
                </a:solidFill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나</a:t>
            </a:r>
            <a:r>
              <a:rPr lang="en-US" altLang="ko-KR" dirty="0">
                <a:solidFill>
                  <a:schemeClr val="bg1"/>
                </a:solidFill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. </a:t>
            </a:r>
            <a:r>
              <a:rPr lang="ko-KR" altLang="en-US" dirty="0">
                <a:solidFill>
                  <a:schemeClr val="bg1"/>
                </a:solidFill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행성지표군의 발색에 대한 포괄적 분석 </a:t>
            </a:r>
            <a:endParaRPr lang="en-US" altLang="ko-KR" dirty="0">
              <a:solidFill>
                <a:schemeClr val="bg1"/>
              </a:solidFill>
              <a:latin typeface="완도청정바다체 Regular" panose="020B0803000000000000" pitchFamily="50" charset="-127"/>
              <a:ea typeface="완도청정바다체 Regular" panose="020B0803000000000000" pitchFamily="50" charset="-127"/>
            </a:endParaRPr>
          </a:p>
          <a:p>
            <a:pPr marL="0" indent="0">
              <a:buNone/>
            </a:pPr>
            <a:r>
              <a:rPr lang="en-US" altLang="ko-KR" dirty="0">
                <a:solidFill>
                  <a:schemeClr val="bg1"/>
                </a:solidFill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		1) </a:t>
            </a:r>
            <a:r>
              <a:rPr lang="ko-KR" altLang="en-US" dirty="0">
                <a:solidFill>
                  <a:schemeClr val="bg1"/>
                </a:solidFill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수학적 기초</a:t>
            </a:r>
            <a:endParaRPr lang="en-US" altLang="ko-KR" dirty="0">
              <a:solidFill>
                <a:schemeClr val="bg1"/>
              </a:solidFill>
              <a:latin typeface="완도청정바다체 Regular" panose="020B0803000000000000" pitchFamily="50" charset="-127"/>
              <a:ea typeface="완도청정바다체 Regular" panose="020B0803000000000000" pitchFamily="50" charset="-127"/>
            </a:endParaRPr>
          </a:p>
          <a:p>
            <a:pPr marL="0" indent="0">
              <a:buNone/>
            </a:pPr>
            <a:r>
              <a:rPr lang="en-US" altLang="ko-KR" dirty="0">
                <a:solidFill>
                  <a:schemeClr val="bg1"/>
                </a:solidFill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		2) </a:t>
            </a:r>
            <a:r>
              <a:rPr lang="ko-KR" altLang="en-US" dirty="0">
                <a:solidFill>
                  <a:schemeClr val="bg1"/>
                </a:solidFill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결론</a:t>
            </a:r>
            <a:endParaRPr lang="en-US" altLang="ko-KR" dirty="0">
              <a:solidFill>
                <a:schemeClr val="bg1"/>
              </a:solidFill>
              <a:latin typeface="완도청정바다체 Regular" panose="020B0803000000000000" pitchFamily="50" charset="-127"/>
              <a:ea typeface="완도청정바다체 Regular" panose="020B0803000000000000" pitchFamily="50" charset="-127"/>
            </a:endParaRPr>
          </a:p>
          <a:p>
            <a:pPr marL="0" indent="0">
              <a:buNone/>
            </a:pPr>
            <a:r>
              <a:rPr lang="en-US" altLang="ko-KR" dirty="0">
                <a:solidFill>
                  <a:schemeClr val="bg1"/>
                </a:solidFill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	</a:t>
            </a:r>
            <a:r>
              <a:rPr lang="ko-KR" altLang="en-US" dirty="0">
                <a:solidFill>
                  <a:schemeClr val="bg1"/>
                </a:solidFill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다</a:t>
            </a:r>
            <a:r>
              <a:rPr lang="en-US" altLang="ko-KR" dirty="0">
                <a:solidFill>
                  <a:schemeClr val="bg1"/>
                </a:solidFill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. </a:t>
            </a:r>
            <a:r>
              <a:rPr lang="ko-KR" altLang="en-US" dirty="0">
                <a:solidFill>
                  <a:schemeClr val="bg1"/>
                </a:solidFill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수식 검증 </a:t>
            </a:r>
            <a:endParaRPr lang="en-US" altLang="ko-KR" dirty="0">
              <a:solidFill>
                <a:schemeClr val="bg1"/>
              </a:solidFill>
              <a:latin typeface="완도청정바다체 Regular" panose="020B0803000000000000" pitchFamily="50" charset="-127"/>
              <a:ea typeface="완도청정바다체 Regular" panose="020B0803000000000000" pitchFamily="50" charset="-127"/>
            </a:endParaRPr>
          </a:p>
          <a:p>
            <a:pPr marL="0" indent="0">
              <a:buNone/>
            </a:pPr>
            <a:r>
              <a:rPr lang="en-US" altLang="ko-KR" dirty="0">
                <a:solidFill>
                  <a:schemeClr val="bg1"/>
                </a:solidFill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		1) </a:t>
            </a:r>
            <a:r>
              <a:rPr lang="ko-KR" altLang="en-US" dirty="0">
                <a:solidFill>
                  <a:schemeClr val="bg1"/>
                </a:solidFill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지구 식물과 비교</a:t>
            </a:r>
            <a:endParaRPr lang="en-US" altLang="ko-KR" dirty="0">
              <a:solidFill>
                <a:schemeClr val="bg1"/>
              </a:solidFill>
              <a:latin typeface="완도청정바다체 Regular" panose="020B0803000000000000" pitchFamily="50" charset="-127"/>
              <a:ea typeface="완도청정바다체 Regular" panose="020B0803000000000000" pitchFamily="50" charset="-127"/>
            </a:endParaRPr>
          </a:p>
          <a:p>
            <a:pPr marL="0" indent="0">
              <a:buNone/>
            </a:pPr>
            <a:r>
              <a:rPr lang="en-US" altLang="ko-KR" sz="3200" dirty="0">
                <a:solidFill>
                  <a:schemeClr val="bg1"/>
                </a:solidFill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Ⅳ. </a:t>
            </a:r>
            <a:r>
              <a:rPr lang="ko-KR" altLang="en-US" sz="3200" dirty="0">
                <a:solidFill>
                  <a:schemeClr val="bg1"/>
                </a:solidFill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연구 결과</a:t>
            </a:r>
            <a:endParaRPr lang="en-US" altLang="ko-KR" sz="3200" dirty="0">
              <a:solidFill>
                <a:schemeClr val="bg1"/>
              </a:solidFill>
              <a:latin typeface="완도청정바다체 Regular" panose="020B0803000000000000" pitchFamily="50" charset="-127"/>
              <a:ea typeface="완도청정바다체 Regular" panose="020B0803000000000000" pitchFamily="50" charset="-127"/>
            </a:endParaRPr>
          </a:p>
          <a:p>
            <a:pPr marL="0" indent="0">
              <a:buNone/>
            </a:pPr>
            <a:r>
              <a:rPr lang="en-US" altLang="ko-KR" sz="3200" dirty="0">
                <a:solidFill>
                  <a:schemeClr val="bg1"/>
                </a:solidFill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Ⅴ. </a:t>
            </a:r>
            <a:r>
              <a:rPr lang="ko-KR" altLang="en-US" sz="3200" dirty="0">
                <a:solidFill>
                  <a:schemeClr val="bg1"/>
                </a:solidFill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결론</a:t>
            </a:r>
            <a:endParaRPr lang="en-US" altLang="ko-KR" sz="3200" dirty="0">
              <a:solidFill>
                <a:schemeClr val="bg1"/>
              </a:solidFill>
              <a:latin typeface="완도청정바다체 Regular" panose="020B0803000000000000" pitchFamily="50" charset="-127"/>
              <a:ea typeface="완도청정바다체 Regular" panose="020B0803000000000000" pitchFamily="50" charset="-127"/>
            </a:endParaRPr>
          </a:p>
          <a:p>
            <a:pPr marL="0" indent="0">
              <a:buNone/>
            </a:pPr>
            <a:r>
              <a:rPr lang="en-US" altLang="ko-KR" sz="3200" dirty="0">
                <a:solidFill>
                  <a:schemeClr val="bg1"/>
                </a:solidFill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Ⅵ. </a:t>
            </a:r>
            <a:r>
              <a:rPr lang="ko-KR" altLang="en-US" sz="3200" dirty="0">
                <a:solidFill>
                  <a:schemeClr val="bg1"/>
                </a:solidFill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참고문헌</a:t>
            </a:r>
            <a:endParaRPr lang="ko-KR" altLang="en-US" sz="6000" dirty="0">
              <a:solidFill>
                <a:schemeClr val="bg1"/>
              </a:solidFill>
              <a:latin typeface="완도청정바다체 Regular" panose="020B0803000000000000" pitchFamily="50" charset="-127"/>
              <a:ea typeface="완도청정바다체 Regular" panose="020B08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14512205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2" grpId="1"/>
      <p:bldP spid="1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B3A09F7-F3DC-4B02-820B-577F9A6F385F}"/>
              </a:ext>
            </a:extLst>
          </p:cNvPr>
          <p:cNvSpPr txBox="1"/>
          <p:nvPr/>
        </p:nvSpPr>
        <p:spPr>
          <a:xfrm>
            <a:off x="375920" y="2375951"/>
            <a:ext cx="11877040" cy="1473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플랑크 곡선에서 이 식을 빼면</a:t>
            </a:r>
            <a:r>
              <a:rPr lang="en-US" altLang="ko-KR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, </a:t>
            </a:r>
            <a:r>
              <a:rPr lang="ko-KR" altLang="en-US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이 기존의 생명체가 흡수하고 남은 에너지가 나온다</a:t>
            </a:r>
            <a:r>
              <a:rPr lang="en-US" altLang="ko-KR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.</a:t>
            </a:r>
          </a:p>
          <a:p>
            <a:pPr>
              <a:lnSpc>
                <a:spcPct val="200000"/>
              </a:lnSpc>
            </a:pPr>
            <a:endParaRPr lang="en-US" altLang="ko-KR" sz="2400" dirty="0">
              <a:latin typeface="완도청정바다체 Regular" panose="020B0803000000000000" pitchFamily="50" charset="-127"/>
              <a:ea typeface="완도청정바다체 Regular" panose="020B0803000000000000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C4F5F29-1E06-4DA1-8131-93BD872060A8}"/>
              </a:ext>
            </a:extLst>
          </p:cNvPr>
          <p:cNvSpPr/>
          <p:nvPr/>
        </p:nvSpPr>
        <p:spPr>
          <a:xfrm>
            <a:off x="0" y="-2195"/>
            <a:ext cx="12192000" cy="2028423"/>
          </a:xfrm>
          <a:prstGeom prst="rect">
            <a:avLst/>
          </a:prstGeom>
          <a:solidFill>
            <a:srgbClr val="412A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제목 7">
            <a:extLst>
              <a:ext uri="{FF2B5EF4-FFF2-40B4-BE49-F238E27FC236}">
                <a16:creationId xmlns:a16="http://schemas.microsoft.com/office/drawing/2014/main" id="{64E89D02-923B-4860-9590-DECD8BD81D92}"/>
              </a:ext>
            </a:extLst>
          </p:cNvPr>
          <p:cNvSpPr txBox="1">
            <a:spLocks/>
          </p:cNvSpPr>
          <p:nvPr/>
        </p:nvSpPr>
        <p:spPr>
          <a:xfrm>
            <a:off x="1269207" y="365125"/>
            <a:ext cx="10515600" cy="1325563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6000" dirty="0">
                <a:solidFill>
                  <a:schemeClr val="bg1"/>
                </a:solidFill>
                <a:latin typeface="Algerian" panose="04020705040A02060702" pitchFamily="82" charset="0"/>
                <a:ea typeface="완도청정바다체 Regular" panose="020B0803000000000000" pitchFamily="50" charset="-127"/>
              </a:rPr>
              <a:t>Ⅲ</a:t>
            </a:r>
            <a:r>
              <a:rPr lang="en-US" altLang="ko-KR" sz="6000" dirty="0">
                <a:solidFill>
                  <a:schemeClr val="bg1"/>
                </a:solidFill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. </a:t>
            </a:r>
            <a:r>
              <a:rPr lang="ko-KR" altLang="en-US" sz="6000" dirty="0">
                <a:solidFill>
                  <a:schemeClr val="bg1"/>
                </a:solidFill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연구 과정</a:t>
            </a: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E989A1B6-9318-4A0E-ADEA-752EA93C1E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2388" y="3196656"/>
            <a:ext cx="3132334" cy="2562194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CDEA9C2B-664E-42C2-A2CD-4111B9A46A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142" y="4004207"/>
            <a:ext cx="5687658" cy="1806587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5478574E-2D38-4CF7-8ECD-E3629A4409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92800" y="4199219"/>
            <a:ext cx="4066539" cy="2287428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7740718F-DEFD-4E9B-9F86-58363222DB39}"/>
              </a:ext>
            </a:extLst>
          </p:cNvPr>
          <p:cNvSpPr txBox="1"/>
          <p:nvPr/>
        </p:nvSpPr>
        <p:spPr>
          <a:xfrm>
            <a:off x="291810" y="6062133"/>
            <a:ext cx="11877040" cy="6278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0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		         	</a:t>
            </a:r>
            <a:r>
              <a:rPr lang="ko-KR" altLang="en-US" sz="20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플랑크 곡선 부분 </a:t>
            </a:r>
            <a:r>
              <a:rPr lang="en-US" altLang="ko-KR" sz="20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			         </a:t>
            </a:r>
            <a:r>
              <a:rPr lang="ko-KR" altLang="en-US" sz="20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빛 흡수 부분</a:t>
            </a:r>
            <a:endParaRPr lang="en-US" altLang="ko-KR" sz="2000" dirty="0">
              <a:latin typeface="완도청정바다체 Regular" panose="020B0803000000000000" pitchFamily="50" charset="-127"/>
              <a:ea typeface="완도청정바다체 Regular" panose="020B0803000000000000" pitchFamily="50" charset="-127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E67E00C8-53C9-44A1-88DD-A1987A79FDE9}"/>
              </a:ext>
            </a:extLst>
          </p:cNvPr>
          <p:cNvCxnSpPr/>
          <p:nvPr/>
        </p:nvCxnSpPr>
        <p:spPr>
          <a:xfrm>
            <a:off x="2384384" y="6229206"/>
            <a:ext cx="0" cy="62780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17456D20-1F46-4EE7-85F1-9EF728D2DD24}"/>
              </a:ext>
            </a:extLst>
          </p:cNvPr>
          <p:cNvCxnSpPr/>
          <p:nvPr/>
        </p:nvCxnSpPr>
        <p:spPr>
          <a:xfrm>
            <a:off x="5892800" y="6237116"/>
            <a:ext cx="0" cy="62780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E2369F39-0439-419E-90D5-3A1917F464FB}"/>
              </a:ext>
            </a:extLst>
          </p:cNvPr>
          <p:cNvCxnSpPr/>
          <p:nvPr/>
        </p:nvCxnSpPr>
        <p:spPr>
          <a:xfrm>
            <a:off x="12168850" y="6238529"/>
            <a:ext cx="0" cy="62780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4822586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FC4F5F29-1E06-4DA1-8131-93BD872060A8}"/>
              </a:ext>
            </a:extLst>
          </p:cNvPr>
          <p:cNvSpPr/>
          <p:nvPr/>
        </p:nvSpPr>
        <p:spPr>
          <a:xfrm>
            <a:off x="0" y="-2195"/>
            <a:ext cx="12192000" cy="2028423"/>
          </a:xfrm>
          <a:prstGeom prst="rect">
            <a:avLst/>
          </a:prstGeom>
          <a:solidFill>
            <a:srgbClr val="412A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제목 7">
            <a:extLst>
              <a:ext uri="{FF2B5EF4-FFF2-40B4-BE49-F238E27FC236}">
                <a16:creationId xmlns:a16="http://schemas.microsoft.com/office/drawing/2014/main" id="{64E89D02-923B-4860-9590-DECD8BD81D92}"/>
              </a:ext>
            </a:extLst>
          </p:cNvPr>
          <p:cNvSpPr txBox="1">
            <a:spLocks/>
          </p:cNvSpPr>
          <p:nvPr/>
        </p:nvSpPr>
        <p:spPr>
          <a:xfrm>
            <a:off x="1269207" y="365125"/>
            <a:ext cx="10515600" cy="1325563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6000" dirty="0">
                <a:solidFill>
                  <a:schemeClr val="bg1"/>
                </a:solidFill>
                <a:latin typeface="Algerian" panose="04020705040A02060702" pitchFamily="82" charset="0"/>
                <a:ea typeface="완도청정바다체 Regular" panose="020B0803000000000000" pitchFamily="50" charset="-127"/>
              </a:rPr>
              <a:t>Ⅲ</a:t>
            </a:r>
            <a:r>
              <a:rPr lang="en-US" altLang="ko-KR" sz="6000" dirty="0">
                <a:solidFill>
                  <a:schemeClr val="bg1"/>
                </a:solidFill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. </a:t>
            </a:r>
            <a:r>
              <a:rPr lang="ko-KR" altLang="en-US" sz="6000" dirty="0">
                <a:solidFill>
                  <a:schemeClr val="bg1"/>
                </a:solidFill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연구 과정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3A09F7-F3DC-4B02-820B-577F9A6F385F}"/>
              </a:ext>
            </a:extLst>
          </p:cNvPr>
          <p:cNvSpPr txBox="1"/>
          <p:nvPr/>
        </p:nvSpPr>
        <p:spPr>
          <a:xfrm>
            <a:off x="375920" y="2393548"/>
            <a:ext cx="11877040" cy="3689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이후 생기는 생명체는 이 식에서 에너지 밀도가 극댓값을 가지는 지점을 중앙으로 하는 가우스 분포를 그린다</a:t>
            </a:r>
            <a:r>
              <a:rPr lang="en-US" altLang="ko-KR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. </a:t>
            </a:r>
            <a:r>
              <a:rPr lang="ko-KR" altLang="en-US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역시 자외선 영역을 많이 침범하면 안 된다는 점은 같고</a:t>
            </a:r>
            <a:r>
              <a:rPr lang="en-US" altLang="ko-KR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, </a:t>
            </a:r>
            <a:r>
              <a:rPr lang="ko-KR" altLang="en-US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자외선을 침입하지 못하는 것처럼 기존 생명체가 흡수하는 부분을 침입하면 안 되므로 가우스 분포의 신뢰구간 끝을 신뢰구간 왼쪽 끝으로 한다</a:t>
            </a:r>
            <a:r>
              <a:rPr lang="en-US" altLang="ko-KR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. </a:t>
            </a:r>
            <a:r>
              <a:rPr lang="ko-KR" altLang="en-US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그러면 두 개의 극댓값을 갖는 지점이</a:t>
            </a:r>
            <a:endParaRPr lang="en-US" altLang="ko-KR" sz="2400" dirty="0">
              <a:latin typeface="완도청정바다체 Regular" panose="020B0803000000000000" pitchFamily="50" charset="-127"/>
              <a:ea typeface="완도청정바다체 Regular" panose="020B0803000000000000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			 </a:t>
            </a:r>
            <a:r>
              <a:rPr lang="ko-KR" altLang="en-US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라고 할 때</a:t>
            </a:r>
            <a:endParaRPr lang="en-US" altLang="ko-KR" sz="2400" dirty="0">
              <a:latin typeface="완도청정바다체 Regular" panose="020B0803000000000000" pitchFamily="50" charset="-127"/>
              <a:ea typeface="완도청정바다체 Regular" panose="020B0803000000000000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31C97481-50B5-49A7-BE6B-85F3795A8D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920" y="5440101"/>
            <a:ext cx="2947658" cy="952428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62314014-161B-4499-8453-D50ACB56C9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5843" y="5438196"/>
            <a:ext cx="535135" cy="963243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273B31AD-5005-4175-A41C-459049883F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920" y="5440101"/>
            <a:ext cx="535135" cy="963243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0A14CA82-B489-48E1-A6B4-FA9166C61C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920" y="5442006"/>
            <a:ext cx="535135" cy="963243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DF9B275E-E8CD-4E33-AC97-3083F5D436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5843" y="5437561"/>
            <a:ext cx="535135" cy="963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25400"/>
      </p:ext>
    </p:extLst>
  </p:cSld>
  <p:clrMapOvr>
    <a:masterClrMapping/>
  </p:clrMapOvr>
  <p:transition spd="slow">
    <p:cover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B3A09F7-F3DC-4B02-820B-577F9A6F385F}"/>
              </a:ext>
            </a:extLst>
          </p:cNvPr>
          <p:cNvSpPr txBox="1"/>
          <p:nvPr/>
        </p:nvSpPr>
        <p:spPr>
          <a:xfrm>
            <a:off x="375920" y="2393548"/>
            <a:ext cx="11877040" cy="4428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endParaRPr lang="en-US" altLang="ko-KR" sz="2400" dirty="0">
              <a:latin typeface="완도청정바다체 Regular" panose="020B0803000000000000" pitchFamily="50" charset="-127"/>
              <a:ea typeface="완도청정바다체 Regular" panose="020B0803000000000000" pitchFamily="50" charset="-127"/>
            </a:endParaRPr>
          </a:p>
          <a:p>
            <a:pPr>
              <a:lnSpc>
                <a:spcPct val="200000"/>
              </a:lnSpc>
            </a:pPr>
            <a:endParaRPr lang="en-US" altLang="ko-KR" sz="2400" dirty="0">
              <a:latin typeface="완도청정바다체 Regular" panose="020B0803000000000000" pitchFamily="50" charset="-127"/>
              <a:ea typeface="완도청정바다체 Regular" panose="020B0803000000000000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									</a:t>
            </a:r>
            <a:r>
              <a:rPr lang="ko-KR" altLang="en-US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이다</a:t>
            </a:r>
            <a:r>
              <a:rPr lang="en-US" altLang="ko-KR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.</a:t>
            </a:r>
          </a:p>
          <a:p>
            <a:pPr>
              <a:lnSpc>
                <a:spcPct val="200000"/>
              </a:lnSpc>
            </a:pPr>
            <a:endParaRPr lang="en-US" altLang="ko-KR" sz="2400" dirty="0">
              <a:latin typeface="완도청정바다체 Regular" panose="020B0803000000000000" pitchFamily="50" charset="-127"/>
              <a:ea typeface="완도청정바다체 Regular" panose="020B0803000000000000" pitchFamily="50" charset="-127"/>
            </a:endParaRPr>
          </a:p>
          <a:p>
            <a:pPr>
              <a:lnSpc>
                <a:spcPct val="200000"/>
              </a:lnSpc>
            </a:pPr>
            <a:endParaRPr lang="en-US" altLang="ko-KR" sz="2400" dirty="0">
              <a:latin typeface="완도청정바다체 Regular" panose="020B0803000000000000" pitchFamily="50" charset="-127"/>
              <a:ea typeface="완도청정바다체 Regular" panose="020B0803000000000000" pitchFamily="50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그러나</a:t>
            </a:r>
            <a:r>
              <a:rPr lang="en-US" altLang="ko-KR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			</a:t>
            </a:r>
            <a:r>
              <a:rPr lang="ko-KR" altLang="en-US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이라면 </a:t>
            </a:r>
            <a:r>
              <a:rPr lang="en-US" altLang="ko-KR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	</a:t>
            </a:r>
            <a:r>
              <a:rPr lang="ko-KR" altLang="en-US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만 있을 것이다</a:t>
            </a:r>
            <a:r>
              <a:rPr lang="en-US" altLang="ko-KR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.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C4F5F29-1E06-4DA1-8131-93BD872060A8}"/>
              </a:ext>
            </a:extLst>
          </p:cNvPr>
          <p:cNvSpPr/>
          <p:nvPr/>
        </p:nvSpPr>
        <p:spPr>
          <a:xfrm>
            <a:off x="0" y="-2195"/>
            <a:ext cx="12192000" cy="2028423"/>
          </a:xfrm>
          <a:prstGeom prst="rect">
            <a:avLst/>
          </a:prstGeom>
          <a:solidFill>
            <a:srgbClr val="412A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제목 7">
            <a:extLst>
              <a:ext uri="{FF2B5EF4-FFF2-40B4-BE49-F238E27FC236}">
                <a16:creationId xmlns:a16="http://schemas.microsoft.com/office/drawing/2014/main" id="{64E89D02-923B-4860-9590-DECD8BD81D92}"/>
              </a:ext>
            </a:extLst>
          </p:cNvPr>
          <p:cNvSpPr txBox="1">
            <a:spLocks/>
          </p:cNvSpPr>
          <p:nvPr/>
        </p:nvSpPr>
        <p:spPr>
          <a:xfrm>
            <a:off x="1269207" y="365125"/>
            <a:ext cx="10515600" cy="1325563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6000" dirty="0">
                <a:solidFill>
                  <a:schemeClr val="bg1"/>
                </a:solidFill>
                <a:latin typeface="Algerian" panose="04020705040A02060702" pitchFamily="82" charset="0"/>
                <a:ea typeface="완도청정바다체 Regular" panose="020B0803000000000000" pitchFamily="50" charset="-127"/>
              </a:rPr>
              <a:t>Ⅲ</a:t>
            </a:r>
            <a:r>
              <a:rPr lang="en-US" altLang="ko-KR" sz="6000" dirty="0">
                <a:solidFill>
                  <a:schemeClr val="bg1"/>
                </a:solidFill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. </a:t>
            </a:r>
            <a:r>
              <a:rPr lang="ko-KR" altLang="en-US" sz="6000" dirty="0">
                <a:solidFill>
                  <a:schemeClr val="bg1"/>
                </a:solidFill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연구 과정</a:t>
            </a: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273B31AD-5005-4175-A41C-459049883F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9447" y="2433955"/>
            <a:ext cx="752432" cy="1354376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0A14CA82-B489-48E1-A6B4-FA9166C61C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3227" y="1907540"/>
            <a:ext cx="752432" cy="135437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A7B5059-B244-495B-B279-11685F43F25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6819"/>
          <a:stretch/>
        </p:blipFill>
        <p:spPr>
          <a:xfrm>
            <a:off x="344146" y="1823147"/>
            <a:ext cx="1294154" cy="214652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386DDC86-8E11-4058-8B52-2194351788D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633" r="57707"/>
          <a:stretch/>
        </p:blipFill>
        <p:spPr>
          <a:xfrm>
            <a:off x="2165984" y="1823147"/>
            <a:ext cx="539343" cy="214652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10A437E4-2139-4E97-9F46-F193F8E05FC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862" t="48360"/>
          <a:stretch/>
        </p:blipFill>
        <p:spPr>
          <a:xfrm>
            <a:off x="2737100" y="2861207"/>
            <a:ext cx="3189933" cy="1108464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D8AD2CE8-5247-4E7A-83BB-64A1BB73C5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073" b="10670"/>
          <a:stretch/>
        </p:blipFill>
        <p:spPr>
          <a:xfrm>
            <a:off x="3362959" y="1823147"/>
            <a:ext cx="2564073" cy="1917487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1C80C26D-84DE-461A-A60C-C74BB624095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7192"/>
          <a:stretch/>
        </p:blipFill>
        <p:spPr>
          <a:xfrm>
            <a:off x="557506" y="3338373"/>
            <a:ext cx="1012214" cy="2926203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4061A2FB-815A-4442-AECD-8653AAC29DF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462" r="73714"/>
          <a:stretch/>
        </p:blipFill>
        <p:spPr>
          <a:xfrm>
            <a:off x="2095500" y="3338373"/>
            <a:ext cx="539343" cy="2926203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01444C5E-98C6-42AB-9E6A-A0E980C4E63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286" t="53863"/>
          <a:stretch/>
        </p:blipFill>
        <p:spPr>
          <a:xfrm>
            <a:off x="2634842" y="4914496"/>
            <a:ext cx="5825337" cy="1350080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FAD72517-CA1C-4E85-9744-5825EBA5A3A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179" b="41412"/>
          <a:stretch/>
        </p:blipFill>
        <p:spPr>
          <a:xfrm>
            <a:off x="3337560" y="3338374"/>
            <a:ext cx="5122620" cy="1714406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62314014-161B-4499-8453-D50ACB56C9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0185" y="4583913"/>
            <a:ext cx="716053" cy="1288895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DF9B275E-E8CD-4E33-AC97-3083F5D436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87223" y="3794046"/>
            <a:ext cx="716053" cy="128889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EF35DBF-ECC2-4902-A2B7-D9069C780F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8938" y="5847803"/>
            <a:ext cx="1905882" cy="114545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BEA141C-6628-4FA0-B7B5-B08D1402847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79967" y="6226347"/>
            <a:ext cx="530665" cy="633630"/>
          </a:xfrm>
          <a:prstGeom prst="rect">
            <a:avLst/>
          </a:prstGeom>
        </p:spPr>
      </p:pic>
      <p:grpSp>
        <p:nvGrpSpPr>
          <p:cNvPr id="30" name="그룹 29">
            <a:extLst>
              <a:ext uri="{FF2B5EF4-FFF2-40B4-BE49-F238E27FC236}">
                <a16:creationId xmlns:a16="http://schemas.microsoft.com/office/drawing/2014/main" id="{FDFA5675-0A48-472E-AC33-50CBB28D1770}"/>
              </a:ext>
            </a:extLst>
          </p:cNvPr>
          <p:cNvGrpSpPr/>
          <p:nvPr/>
        </p:nvGrpSpPr>
        <p:grpSpPr>
          <a:xfrm>
            <a:off x="5393924" y="3338108"/>
            <a:ext cx="2279416" cy="1714406"/>
            <a:chOff x="5393924" y="3338108"/>
            <a:chExt cx="2279416" cy="1714406"/>
          </a:xfrm>
        </p:grpSpPr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CF6034C7-6F08-49B0-8F7C-A9305C4323E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66724" r="10841" b="41412"/>
            <a:stretch/>
          </p:blipFill>
          <p:spPr>
            <a:xfrm>
              <a:off x="5826760" y="3338108"/>
              <a:ext cx="1772920" cy="1714406"/>
            </a:xfrm>
            <a:prstGeom prst="rect">
              <a:avLst/>
            </a:prstGeom>
          </p:spPr>
        </p:pic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1BFC178F-BC52-4AF9-B031-0F8F9044F0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61240" t="29729" r="9919" b="41420"/>
            <a:stretch/>
          </p:blipFill>
          <p:spPr>
            <a:xfrm>
              <a:off x="5393924" y="4204483"/>
              <a:ext cx="2279416" cy="844222"/>
            </a:xfrm>
            <a:prstGeom prst="rect">
              <a:avLst/>
            </a:prstGeom>
          </p:spPr>
        </p:pic>
      </p:grpSp>
      <p:pic>
        <p:nvPicPr>
          <p:cNvPr id="33" name="그림 32">
            <a:extLst>
              <a:ext uri="{FF2B5EF4-FFF2-40B4-BE49-F238E27FC236}">
                <a16:creationId xmlns:a16="http://schemas.microsoft.com/office/drawing/2014/main" id="{83585CEB-3B20-4BCD-A090-EC1CB4D3A5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83643" y="6220062"/>
            <a:ext cx="530665" cy="633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65024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>
            <a:extLst>
              <a:ext uri="{FF2B5EF4-FFF2-40B4-BE49-F238E27FC236}">
                <a16:creationId xmlns:a16="http://schemas.microsoft.com/office/drawing/2014/main" id="{BA7395D4-1E29-4637-A25A-18942E14042C}"/>
              </a:ext>
            </a:extLst>
          </p:cNvPr>
          <p:cNvSpPr txBox="1"/>
          <p:nvPr/>
        </p:nvSpPr>
        <p:spPr>
          <a:xfrm>
            <a:off x="375920" y="2393548"/>
            <a:ext cx="11877040" cy="3689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여기서 둘 다 존재한다면</a:t>
            </a:r>
            <a:r>
              <a:rPr lang="en-US" altLang="ko-KR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, </a:t>
            </a:r>
            <a:r>
              <a:rPr lang="ko-KR" altLang="en-US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두 식의 합이 곧 새로운 생명체의 흡수선이고</a:t>
            </a:r>
            <a:r>
              <a:rPr lang="en-US" altLang="ko-KR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,</a:t>
            </a:r>
          </a:p>
          <a:p>
            <a:pPr>
              <a:lnSpc>
                <a:spcPct val="200000"/>
              </a:lnSpc>
            </a:pPr>
            <a:r>
              <a:rPr lang="en-US" altLang="ko-KR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	</a:t>
            </a:r>
            <a:r>
              <a:rPr lang="ko-KR" altLang="en-US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만 존재한다면 </a:t>
            </a:r>
            <a:r>
              <a:rPr lang="en-US" altLang="ko-KR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	</a:t>
            </a:r>
            <a:r>
              <a:rPr lang="ko-KR" altLang="en-US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가 새로운 생명체의 흡수선이다</a:t>
            </a:r>
            <a:r>
              <a:rPr lang="en-US" altLang="ko-KR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.</a:t>
            </a:r>
          </a:p>
          <a:p>
            <a:pPr>
              <a:lnSpc>
                <a:spcPct val="200000"/>
              </a:lnSpc>
            </a:pPr>
            <a:endParaRPr lang="en-US" altLang="ko-KR" sz="2400" dirty="0">
              <a:latin typeface="완도청정바다체 Regular" panose="020B0803000000000000" pitchFamily="50" charset="-127"/>
              <a:ea typeface="완도청정바다체 Regular" panose="020B0803000000000000" pitchFamily="50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만약 최대 에너지 밀도 지점</a:t>
            </a:r>
            <a:r>
              <a:rPr lang="en-US" altLang="ko-KR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, </a:t>
            </a:r>
            <a:r>
              <a:rPr lang="ko-KR" altLang="en-US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즉 </a:t>
            </a:r>
            <a:r>
              <a:rPr lang="en-US" altLang="ko-KR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			</a:t>
            </a:r>
            <a:r>
              <a:rPr lang="ko-KR" altLang="en-US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가 </a:t>
            </a:r>
            <a:r>
              <a:rPr lang="en-US" altLang="ko-KR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400</a:t>
            </a:r>
            <a:r>
              <a:rPr lang="ko-KR" altLang="en-US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보다 작다면</a:t>
            </a:r>
            <a:endParaRPr lang="en-US" altLang="ko-KR" sz="2400" dirty="0">
              <a:latin typeface="완도청정바다체 Regular" panose="020B0803000000000000" pitchFamily="50" charset="-127"/>
              <a:ea typeface="완도청정바다체 Regular" panose="020B0803000000000000" pitchFamily="50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이 방법으로는 구할 수 없다</a:t>
            </a:r>
            <a:r>
              <a:rPr lang="en-US" altLang="ko-KR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. (</a:t>
            </a:r>
            <a:r>
              <a:rPr lang="ko-KR" altLang="en-US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자외선이 강해 존재하지 않으므로</a:t>
            </a:r>
            <a:r>
              <a:rPr lang="en-US" altLang="ko-KR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)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C4F5F29-1E06-4DA1-8131-93BD872060A8}"/>
              </a:ext>
            </a:extLst>
          </p:cNvPr>
          <p:cNvSpPr/>
          <p:nvPr/>
        </p:nvSpPr>
        <p:spPr>
          <a:xfrm>
            <a:off x="0" y="-2195"/>
            <a:ext cx="12192000" cy="2028423"/>
          </a:xfrm>
          <a:prstGeom prst="rect">
            <a:avLst/>
          </a:prstGeom>
          <a:solidFill>
            <a:srgbClr val="412A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제목 7">
            <a:extLst>
              <a:ext uri="{FF2B5EF4-FFF2-40B4-BE49-F238E27FC236}">
                <a16:creationId xmlns:a16="http://schemas.microsoft.com/office/drawing/2014/main" id="{64E89D02-923B-4860-9590-DECD8BD81D92}"/>
              </a:ext>
            </a:extLst>
          </p:cNvPr>
          <p:cNvSpPr txBox="1">
            <a:spLocks/>
          </p:cNvSpPr>
          <p:nvPr/>
        </p:nvSpPr>
        <p:spPr>
          <a:xfrm>
            <a:off x="1269207" y="365125"/>
            <a:ext cx="10515600" cy="1325563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6000" dirty="0">
                <a:solidFill>
                  <a:schemeClr val="bg1"/>
                </a:solidFill>
                <a:latin typeface="Algerian" panose="04020705040A02060702" pitchFamily="82" charset="0"/>
                <a:ea typeface="완도청정바다체 Regular" panose="020B0803000000000000" pitchFamily="50" charset="-127"/>
              </a:rPr>
              <a:t>Ⅲ</a:t>
            </a:r>
            <a:r>
              <a:rPr lang="en-US" altLang="ko-KR" sz="6000" dirty="0">
                <a:solidFill>
                  <a:schemeClr val="bg1"/>
                </a:solidFill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. </a:t>
            </a:r>
            <a:r>
              <a:rPr lang="ko-KR" altLang="en-US" sz="6000" dirty="0">
                <a:solidFill>
                  <a:schemeClr val="bg1"/>
                </a:solidFill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연구 과정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BEA141C-6628-4FA0-B7B5-B08D140284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1866" y="3338108"/>
            <a:ext cx="530665" cy="633630"/>
          </a:xfrm>
          <a:prstGeom prst="rect">
            <a:avLst/>
          </a:prstGeom>
        </p:spPr>
      </p:pic>
      <p:grpSp>
        <p:nvGrpSpPr>
          <p:cNvPr id="30" name="그룹 29">
            <a:extLst>
              <a:ext uri="{FF2B5EF4-FFF2-40B4-BE49-F238E27FC236}">
                <a16:creationId xmlns:a16="http://schemas.microsoft.com/office/drawing/2014/main" id="{FDFA5675-0A48-472E-AC33-50CBB28D1770}"/>
              </a:ext>
            </a:extLst>
          </p:cNvPr>
          <p:cNvGrpSpPr/>
          <p:nvPr/>
        </p:nvGrpSpPr>
        <p:grpSpPr>
          <a:xfrm>
            <a:off x="4846358" y="4302891"/>
            <a:ext cx="1729714" cy="1300961"/>
            <a:chOff x="5393924" y="3338108"/>
            <a:chExt cx="2279416" cy="1714406"/>
          </a:xfrm>
        </p:grpSpPr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CF6034C7-6F08-49B0-8F7C-A9305C4323E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6724" r="10841" b="41412"/>
            <a:stretch/>
          </p:blipFill>
          <p:spPr>
            <a:xfrm>
              <a:off x="5826760" y="3338108"/>
              <a:ext cx="1772920" cy="1714406"/>
            </a:xfrm>
            <a:prstGeom prst="rect">
              <a:avLst/>
            </a:prstGeom>
          </p:spPr>
        </p:pic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1BFC178F-BC52-4AF9-B031-0F8F9044F0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1240" t="29729" r="9919" b="41420"/>
            <a:stretch/>
          </p:blipFill>
          <p:spPr>
            <a:xfrm>
              <a:off x="5393924" y="4204483"/>
              <a:ext cx="2279416" cy="844222"/>
            </a:xfrm>
            <a:prstGeom prst="rect">
              <a:avLst/>
            </a:prstGeom>
          </p:spPr>
        </p:pic>
      </p:grpSp>
      <p:pic>
        <p:nvPicPr>
          <p:cNvPr id="33" name="그림 32">
            <a:extLst>
              <a:ext uri="{FF2B5EF4-FFF2-40B4-BE49-F238E27FC236}">
                <a16:creationId xmlns:a16="http://schemas.microsoft.com/office/drawing/2014/main" id="{83585CEB-3B20-4BCD-A090-EC1CB4D3A5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815" y="3338108"/>
            <a:ext cx="530665" cy="633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32361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FC4F5F29-1E06-4DA1-8131-93BD872060A8}"/>
              </a:ext>
            </a:extLst>
          </p:cNvPr>
          <p:cNvSpPr/>
          <p:nvPr/>
        </p:nvSpPr>
        <p:spPr>
          <a:xfrm>
            <a:off x="0" y="-2195"/>
            <a:ext cx="12192000" cy="2028423"/>
          </a:xfrm>
          <a:prstGeom prst="rect">
            <a:avLst/>
          </a:prstGeom>
          <a:solidFill>
            <a:srgbClr val="412A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제목 7">
            <a:extLst>
              <a:ext uri="{FF2B5EF4-FFF2-40B4-BE49-F238E27FC236}">
                <a16:creationId xmlns:a16="http://schemas.microsoft.com/office/drawing/2014/main" id="{64E89D02-923B-4860-9590-DECD8BD81D92}"/>
              </a:ext>
            </a:extLst>
          </p:cNvPr>
          <p:cNvSpPr txBox="1">
            <a:spLocks/>
          </p:cNvSpPr>
          <p:nvPr/>
        </p:nvSpPr>
        <p:spPr>
          <a:xfrm>
            <a:off x="1269207" y="365125"/>
            <a:ext cx="10515600" cy="1325563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6000" dirty="0">
                <a:solidFill>
                  <a:schemeClr val="bg1"/>
                </a:solidFill>
                <a:latin typeface="Algerian" panose="04020705040A02060702" pitchFamily="82" charset="0"/>
                <a:ea typeface="완도청정바다체 Regular" panose="020B0803000000000000" pitchFamily="50" charset="-127"/>
              </a:rPr>
              <a:t>Ⅲ</a:t>
            </a:r>
            <a:r>
              <a:rPr lang="en-US" altLang="ko-KR" sz="6000" dirty="0">
                <a:solidFill>
                  <a:schemeClr val="bg1"/>
                </a:solidFill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. </a:t>
            </a:r>
            <a:r>
              <a:rPr lang="ko-KR" altLang="en-US" sz="6000" dirty="0">
                <a:solidFill>
                  <a:schemeClr val="bg1"/>
                </a:solidFill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연구 과정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919A323-EC6B-4EBB-B789-32DAD1AD6EF6}"/>
              </a:ext>
            </a:extLst>
          </p:cNvPr>
          <p:cNvSpPr txBox="1"/>
          <p:nvPr/>
        </p:nvSpPr>
        <p:spPr>
          <a:xfrm>
            <a:off x="518160" y="2046100"/>
            <a:ext cx="11673840" cy="8899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0410" marR="0" indent="-25400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tabLst>
                <a:tab pos="381000" algn="l"/>
              </a:tabLst>
            </a:pPr>
            <a:r>
              <a:rPr lang="ko-KR" altLang="en-US" sz="3600" kern="0" spc="0" dirty="0">
                <a:solidFill>
                  <a:srgbClr val="000000"/>
                </a:solidFill>
                <a:effectLst/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결론</a:t>
            </a:r>
            <a:endParaRPr lang="ko-KR" altLang="en-US" kern="0" spc="0" dirty="0">
              <a:solidFill>
                <a:srgbClr val="000000"/>
              </a:solidFill>
              <a:effectLst/>
              <a:latin typeface="완도청정바다체 Regular" panose="020B0803000000000000" pitchFamily="50" charset="-127"/>
              <a:ea typeface="완도청정바다체 Regular" panose="020B0803000000000000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3A09F7-F3DC-4B02-820B-577F9A6F385F}"/>
              </a:ext>
            </a:extLst>
          </p:cNvPr>
          <p:cNvSpPr txBox="1"/>
          <p:nvPr/>
        </p:nvSpPr>
        <p:spPr>
          <a:xfrm>
            <a:off x="375920" y="2999923"/>
            <a:ext cx="11877040" cy="2212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B9V </a:t>
            </a:r>
            <a:r>
              <a:rPr lang="ko-KR" altLang="en-US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별 이상부터는 수명이 </a:t>
            </a:r>
            <a:r>
              <a:rPr lang="en-US" altLang="ko-KR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5</a:t>
            </a:r>
            <a:r>
              <a:rPr lang="ko-KR" altLang="en-US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억년 이하로</a:t>
            </a:r>
            <a:r>
              <a:rPr lang="en-US" altLang="ko-KR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,</a:t>
            </a:r>
          </a:p>
          <a:p>
            <a:pPr>
              <a:lnSpc>
                <a:spcPct val="200000"/>
              </a:lnSpc>
            </a:pPr>
            <a:r>
              <a:rPr lang="ko-KR" altLang="en-US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행성이 지각이 막 형성되고 있거나 그 미만의 상태일 때</a:t>
            </a:r>
            <a:r>
              <a:rPr lang="en-US" altLang="ko-KR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, </a:t>
            </a:r>
            <a:r>
              <a:rPr lang="ko-KR" altLang="en-US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별의 수명이 다하므로 표기하지 않았다</a:t>
            </a:r>
            <a:r>
              <a:rPr lang="en-US" altLang="ko-KR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5DBE9C5-941C-4CDF-8ABF-628EAD2D55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49227" y="3155449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395825"/>
      </p:ext>
    </p:extLst>
  </p:cSld>
  <p:clrMapOvr>
    <a:masterClrMapping/>
  </p:clrMapOvr>
  <p:transition spd="slow">
    <p:cover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D2E55DA3-8285-44AA-8BC9-93C59B6E93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5959321"/>
              </p:ext>
            </p:extLst>
          </p:nvPr>
        </p:nvGraphicFramePr>
        <p:xfrm>
          <a:off x="20484" y="917492"/>
          <a:ext cx="12171516" cy="5925445"/>
        </p:xfrm>
        <a:graphic>
          <a:graphicData uri="http://schemas.openxmlformats.org/drawingml/2006/table">
            <a:tbl>
              <a:tblPr/>
              <a:tblGrid>
                <a:gridCol w="1067536">
                  <a:extLst>
                    <a:ext uri="{9D8B030D-6E8A-4147-A177-3AD203B41FA5}">
                      <a16:colId xmlns:a16="http://schemas.microsoft.com/office/drawing/2014/main" val="2885115806"/>
                    </a:ext>
                  </a:extLst>
                </a:gridCol>
                <a:gridCol w="1296365">
                  <a:extLst>
                    <a:ext uri="{9D8B030D-6E8A-4147-A177-3AD203B41FA5}">
                      <a16:colId xmlns:a16="http://schemas.microsoft.com/office/drawing/2014/main" val="1359841630"/>
                    </a:ext>
                  </a:extLst>
                </a:gridCol>
                <a:gridCol w="1469985">
                  <a:extLst>
                    <a:ext uri="{9D8B030D-6E8A-4147-A177-3AD203B41FA5}">
                      <a16:colId xmlns:a16="http://schemas.microsoft.com/office/drawing/2014/main" val="3005970011"/>
                    </a:ext>
                  </a:extLst>
                </a:gridCol>
                <a:gridCol w="1261640">
                  <a:extLst>
                    <a:ext uri="{9D8B030D-6E8A-4147-A177-3AD203B41FA5}">
                      <a16:colId xmlns:a16="http://schemas.microsoft.com/office/drawing/2014/main" val="2076390347"/>
                    </a:ext>
                  </a:extLst>
                </a:gridCol>
                <a:gridCol w="3391382">
                  <a:extLst>
                    <a:ext uri="{9D8B030D-6E8A-4147-A177-3AD203B41FA5}">
                      <a16:colId xmlns:a16="http://schemas.microsoft.com/office/drawing/2014/main" val="1830752027"/>
                    </a:ext>
                  </a:extLst>
                </a:gridCol>
                <a:gridCol w="3684608">
                  <a:extLst>
                    <a:ext uri="{9D8B030D-6E8A-4147-A177-3AD203B41FA5}">
                      <a16:colId xmlns:a16="http://schemas.microsoft.com/office/drawing/2014/main" val="3803342852"/>
                    </a:ext>
                  </a:extLst>
                </a:gridCol>
              </a:tblGrid>
              <a:tr h="83494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spc="0" dirty="0">
                          <a:solidFill>
                            <a:schemeClr val="bg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분광형</a:t>
                      </a:r>
                      <a:endParaRPr lang="ko-KR" altLang="en-US" sz="1800" kern="0" spc="0" dirty="0">
                        <a:solidFill>
                          <a:schemeClr val="bg1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42725" marR="42725" marT="11812" marB="118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12A5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spc="0" dirty="0">
                          <a:solidFill>
                            <a:schemeClr val="bg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표면온도</a:t>
                      </a:r>
                      <a:r>
                        <a:rPr lang="en-US" altLang="ko-KR" sz="1800" kern="0" spc="0" dirty="0">
                          <a:solidFill>
                            <a:schemeClr val="bg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(</a:t>
                      </a:r>
                      <a:r>
                        <a:rPr lang="en-US" sz="1800" kern="0" spc="0" dirty="0">
                          <a:solidFill>
                            <a:schemeClr val="bg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K)</a:t>
                      </a:r>
                      <a:endParaRPr lang="en-US" sz="1800" kern="0" spc="0" dirty="0">
                        <a:solidFill>
                          <a:schemeClr val="bg1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42725" marR="42725" marT="11812" marB="118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12A5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spc="0" dirty="0">
                          <a:solidFill>
                            <a:schemeClr val="bg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최대 에너지</a:t>
                      </a:r>
                      <a:endParaRPr lang="en-US" altLang="ko-KR" sz="1800" kern="0" spc="0" dirty="0">
                        <a:solidFill>
                          <a:schemeClr val="bg1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spc="0" dirty="0">
                          <a:solidFill>
                            <a:schemeClr val="bg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밀도 지점</a:t>
                      </a:r>
                      <a:r>
                        <a:rPr lang="en-US" altLang="ko-KR" sz="1800" kern="0" spc="0" dirty="0">
                          <a:solidFill>
                            <a:schemeClr val="bg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(nm)</a:t>
                      </a:r>
                      <a:endParaRPr lang="ko-KR" altLang="en-US" sz="1800" kern="0" spc="0" dirty="0">
                        <a:solidFill>
                          <a:schemeClr val="bg1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42725" marR="42725" marT="11812" marB="118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12A5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 dirty="0">
                          <a:solidFill>
                            <a:schemeClr val="bg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,     </a:t>
                      </a: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 dirty="0">
                          <a:solidFill>
                            <a:schemeClr val="bg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(nm)</a:t>
                      </a:r>
                      <a:endParaRPr lang="en-US" sz="1800" kern="0" spc="0" dirty="0">
                        <a:solidFill>
                          <a:schemeClr val="bg1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42725" marR="42725" marT="11812" marB="118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12A5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spc="0" dirty="0">
                          <a:solidFill>
                            <a:schemeClr val="bg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처음 색상</a:t>
                      </a:r>
                      <a:endParaRPr lang="ko-KR" altLang="en-US" sz="1800" kern="0" spc="0" dirty="0">
                        <a:solidFill>
                          <a:schemeClr val="bg1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42725" marR="42725" marT="11812" marB="118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12A5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spc="0" dirty="0">
                          <a:solidFill>
                            <a:schemeClr val="bg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나중 색상</a:t>
                      </a:r>
                      <a:endParaRPr lang="ko-KR" altLang="en-US" sz="1800" kern="0" spc="0" dirty="0">
                        <a:solidFill>
                          <a:schemeClr val="bg1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42725" marR="42725" marT="11812" marB="118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12A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7101499"/>
                  </a:ext>
                </a:extLst>
              </a:tr>
              <a:tr h="48913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A0V</a:t>
                      </a:r>
                      <a:endParaRPr lang="en-US" sz="18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42725" marR="42725" marT="11812" marB="118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9727</a:t>
                      </a:r>
                      <a:endParaRPr lang="en-US" sz="18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42725" marR="42725" marT="11812" marB="118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297.9</a:t>
                      </a:r>
                      <a:endParaRPr lang="en-US" sz="18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42725" marR="42725" marT="11812" marB="118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215.151,</a:t>
                      </a:r>
                      <a:br>
                        <a:rPr lang="en-US" sz="18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</a:br>
                      <a:r>
                        <a:rPr lang="en-US" sz="18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411.1</a:t>
                      </a:r>
                      <a:endParaRPr lang="en-US" sz="18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42725" marR="42725" marT="11812" marB="118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8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42725" marR="42725" marT="11812" marB="118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42725" marR="42725" marT="11812" marB="118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43161500"/>
                  </a:ext>
                </a:extLst>
              </a:tr>
              <a:tr h="48913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F0V</a:t>
                      </a:r>
                      <a:endParaRPr lang="en-US" sz="18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42725" marR="42725" marT="11812" marB="118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7610</a:t>
                      </a:r>
                      <a:endParaRPr lang="en-US" sz="18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42725" marR="42725" marT="11812" marB="118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380.8</a:t>
                      </a:r>
                      <a:endParaRPr lang="en-US" sz="18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42725" marR="42725" marT="11812" marB="118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339.983,</a:t>
                      </a:r>
                      <a:br>
                        <a:rPr lang="en-US" sz="18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</a:br>
                      <a:r>
                        <a:rPr lang="en-US" sz="18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419.464</a:t>
                      </a:r>
                      <a:endParaRPr lang="en-US" sz="18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42725" marR="42725" marT="11812" marB="118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8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42725" marR="42725" marT="11812" marB="118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8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42725" marR="42725" marT="11812" marB="118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39748998"/>
                  </a:ext>
                </a:extLst>
              </a:tr>
              <a:tr h="76676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G0V</a:t>
                      </a:r>
                      <a:endParaRPr lang="en-US" sz="18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42725" marR="42725" marT="11812" marB="118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5930</a:t>
                      </a:r>
                      <a:endParaRPr lang="en-US" sz="18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42725" marR="42725" marT="11812" marB="118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488.7</a:t>
                      </a:r>
                      <a:endParaRPr lang="en-US" sz="18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42725" marR="42725" marT="11812" marB="118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384.188,</a:t>
                      </a:r>
                      <a:br>
                        <a:rPr lang="en-US" sz="18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</a:br>
                      <a:r>
                        <a:rPr lang="en-US" sz="18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604.936</a:t>
                      </a:r>
                      <a:endParaRPr lang="en-US" sz="18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42725" marR="42725" marT="11812" marB="118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normal</a:t>
                      </a:r>
                      <a:br>
                        <a:rPr lang="en-US" sz="18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</a:br>
                      <a:r>
                        <a:rPr lang="en-US" sz="18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distribution (486.34, 44.052^2)</a:t>
                      </a:r>
                      <a:endParaRPr lang="en-US" sz="18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42725" marR="42725" marT="11812" marB="118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normal</a:t>
                      </a:r>
                      <a:br>
                        <a:rPr lang="en-US" sz="18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</a:br>
                      <a:r>
                        <a:rPr lang="en-US" sz="18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distribution (604.93, 16.459^2)</a:t>
                      </a:r>
                      <a:endParaRPr lang="en-US" sz="18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42725" marR="42725" marT="11812" marB="118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7468804"/>
                  </a:ext>
                </a:extLst>
              </a:tr>
              <a:tr h="72256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G2V(</a:t>
                      </a:r>
                      <a:r>
                        <a:rPr lang="ko-KR" altLang="en-US" sz="18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태양</a:t>
                      </a:r>
                      <a:r>
                        <a:rPr lang="en-US" altLang="ko-KR" sz="18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)</a:t>
                      </a:r>
                      <a:endParaRPr lang="ko-KR" altLang="en-US" sz="18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42725" marR="42725" marT="11812" marB="118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5772</a:t>
                      </a:r>
                      <a:endParaRPr lang="en-US" sz="18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42725" marR="42725" marT="11812" marB="118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499.6</a:t>
                      </a:r>
                      <a:endParaRPr lang="en-US" sz="18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42725" marR="42725" marT="11812" marB="118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390.397,</a:t>
                      </a:r>
                      <a:br>
                        <a:rPr lang="en-US" sz="18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</a:br>
                      <a:r>
                        <a:rPr lang="en-US" sz="18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629.868</a:t>
                      </a:r>
                      <a:endParaRPr lang="en-US" sz="18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42725" marR="42725" marT="11812" marB="118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normal</a:t>
                      </a:r>
                      <a:br>
                        <a:rPr lang="en-US" sz="18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</a:br>
                      <a:r>
                        <a:rPr lang="en-US" sz="18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distribution (499.65, 50.844^2)</a:t>
                      </a:r>
                      <a:endParaRPr lang="en-US" sz="18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42725" marR="42725" marT="11812" marB="118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normal</a:t>
                      </a:r>
                      <a:br>
                        <a:rPr lang="en-US" sz="18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</a:br>
                      <a:r>
                        <a:rPr lang="en-US" sz="18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distribution (629.87, 15.591^2)</a:t>
                      </a:r>
                      <a:endParaRPr lang="en-US" sz="18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42725" marR="42725" marT="11812" marB="118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32452419"/>
                  </a:ext>
                </a:extLst>
              </a:tr>
              <a:tr h="151976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K0V</a:t>
                      </a:r>
                      <a:endParaRPr lang="en-US" sz="18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42725" marR="42725" marT="11812" marB="118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5270</a:t>
                      </a:r>
                      <a:endParaRPr lang="en-US" sz="18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42725" marR="42725" marT="11812" marB="118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549.9</a:t>
                      </a:r>
                      <a:endParaRPr lang="en-US" sz="18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42725" marR="42725" marT="11812" marB="118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423.177,</a:t>
                      </a:r>
                      <a:br>
                        <a:rPr lang="en-US" sz="18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</a:br>
                      <a:r>
                        <a:rPr lang="en-US" sz="18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710.849</a:t>
                      </a:r>
                      <a:endParaRPr lang="en-US" sz="18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42725" marR="42725" marT="11812" marB="118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normal</a:t>
                      </a:r>
                      <a:br>
                        <a:rPr lang="en-US" sz="18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</a:br>
                      <a:r>
                        <a:rPr lang="en-US" sz="18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distribution (547.25, 75.127^2)</a:t>
                      </a:r>
                      <a:endParaRPr lang="en-US" sz="18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42725" marR="42725" marT="11812" marB="118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8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normal</a:t>
                      </a:r>
                      <a:br>
                        <a:rPr lang="fr-FR" sz="18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</a:br>
                      <a:r>
                        <a:rPr lang="fr-FR" sz="18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distribution (423.177, 11.825^2)</a:t>
                      </a:r>
                      <a:br>
                        <a:rPr lang="fr-FR" sz="18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</a:br>
                      <a:r>
                        <a:rPr lang="fr-FR" sz="18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+</a:t>
                      </a:r>
                      <a:br>
                        <a:rPr lang="fr-FR" sz="18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</a:br>
                      <a:r>
                        <a:rPr lang="fr-FR" sz="18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normal</a:t>
                      </a:r>
                      <a:br>
                        <a:rPr lang="fr-FR" sz="18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</a:br>
                      <a:r>
                        <a:rPr lang="fr-FR" sz="18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distribution (710.85, 8.3424^2)</a:t>
                      </a:r>
                      <a:endParaRPr lang="fr-FR" sz="18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42725" marR="42725" marT="11812" marB="118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50361312"/>
                  </a:ext>
                </a:extLst>
              </a:tr>
              <a:tr h="93688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M0V</a:t>
                      </a:r>
                      <a:endParaRPr lang="en-US" sz="18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42725" marR="42725" marT="11812" marB="118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3850</a:t>
                      </a:r>
                      <a:endParaRPr lang="en-US" sz="18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42725" marR="42725" marT="11812" marB="118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752.7</a:t>
                      </a:r>
                      <a:endParaRPr lang="en-US" sz="18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42725" marR="42725" marT="11812" marB="118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존재하지 않음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42725" marR="42725" marT="11812" marB="118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normal</a:t>
                      </a:r>
                      <a:br>
                        <a:rPr lang="en-US" sz="18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</a:br>
                      <a:r>
                        <a:rPr lang="en-US" sz="18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distribution (749.09, 178.10^2)</a:t>
                      </a:r>
                      <a:endParaRPr lang="en-US" sz="18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42725" marR="42725" marT="11812" marB="118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8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42725" marR="42725" marT="11812" marB="118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70793633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35DBE9C5-941C-4CDF-8ABF-628EAD2D55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49227" y="3155449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6E6ECEA-B919-48CD-8E1F-3A522DE062AC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>
            <a:off x="4030205" y="911326"/>
            <a:ext cx="376155" cy="67708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A51F809-2B25-4676-AF0B-39F9E59AD5BE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4541284" y="910409"/>
            <a:ext cx="376155" cy="67708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2B47E296-EC65-4D12-A30A-103F0CFA3597}"/>
              </a:ext>
            </a:extLst>
          </p:cNvPr>
          <p:cNvSpPr/>
          <p:nvPr/>
        </p:nvSpPr>
        <p:spPr>
          <a:xfrm>
            <a:off x="0" y="-2195"/>
            <a:ext cx="12192000" cy="919687"/>
          </a:xfrm>
          <a:prstGeom prst="rect">
            <a:avLst/>
          </a:prstGeom>
          <a:solidFill>
            <a:srgbClr val="412A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6" name="제목 7">
            <a:extLst>
              <a:ext uri="{FF2B5EF4-FFF2-40B4-BE49-F238E27FC236}">
                <a16:creationId xmlns:a16="http://schemas.microsoft.com/office/drawing/2014/main" id="{F9C96F05-3FE4-4B32-B56E-D496A8E839AD}"/>
              </a:ext>
            </a:extLst>
          </p:cNvPr>
          <p:cNvSpPr txBox="1">
            <a:spLocks/>
          </p:cNvSpPr>
          <p:nvPr/>
        </p:nvSpPr>
        <p:spPr>
          <a:xfrm>
            <a:off x="848442" y="-205134"/>
            <a:ext cx="10515600" cy="1325563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000">
                <a:solidFill>
                  <a:schemeClr val="bg1"/>
                </a:solidFill>
                <a:latin typeface="Algerian" panose="04020705040A02060702" pitchFamily="82" charset="0"/>
                <a:ea typeface="완도청정바다체 Regular" panose="020B0803000000000000" pitchFamily="50" charset="-127"/>
              </a:rPr>
              <a:t>결론</a:t>
            </a:r>
            <a:endParaRPr lang="ko-KR" altLang="en-US" sz="4000" dirty="0">
              <a:solidFill>
                <a:schemeClr val="bg1"/>
              </a:solidFill>
              <a:latin typeface="완도청정바다체 Regular" panose="020B0803000000000000" pitchFamily="50" charset="-127"/>
              <a:ea typeface="완도청정바다체 Regular" panose="020B08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49941341"/>
      </p:ext>
    </p:extLst>
  </p:cSld>
  <p:clrMapOvr>
    <a:masterClrMapping/>
  </p:clrMapOvr>
  <p:transition spd="slow">
    <p:cover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FB278CF-B809-4844-8788-8B5EAFB9553E}"/>
              </a:ext>
            </a:extLst>
          </p:cNvPr>
          <p:cNvSpPr txBox="1"/>
          <p:nvPr/>
        </p:nvSpPr>
        <p:spPr>
          <a:xfrm>
            <a:off x="7908323" y="465913"/>
            <a:ext cx="4283677" cy="584775"/>
          </a:xfrm>
          <a:prstGeom prst="rect">
            <a:avLst/>
          </a:prstGeom>
          <a:solidFill>
            <a:srgbClr val="414042"/>
          </a:solidFill>
        </p:spPr>
        <p:txBody>
          <a:bodyPr wrap="square" rIns="251999" rtlCol="0">
            <a:spAutoFit/>
          </a:bodyPr>
          <a:lstStyle/>
          <a:p>
            <a:pPr algn="r"/>
            <a:r>
              <a:rPr kumimoji="1" lang="en-US" altLang="ko-KR" sz="3200" b="1" dirty="0">
                <a:solidFill>
                  <a:schemeClr val="bg1"/>
                </a:solidFill>
                <a:latin typeface="Sandoll Kukdetopokki 02" panose="020B0600000101010101" pitchFamily="34" charset="-127"/>
                <a:ea typeface="Sandoll Kukdetopokki 02" panose="020B0600000101010101" pitchFamily="34" charset="-127"/>
              </a:rPr>
              <a:t> 2. Contents  </a:t>
            </a:r>
            <a:endParaRPr kumimoji="1" lang="ko-KR" altLang="en-US" sz="3200" b="1" dirty="0">
              <a:solidFill>
                <a:schemeClr val="bg1"/>
              </a:solidFill>
              <a:latin typeface="Sandoll Kukdetopokki 02" panose="020B0600000101010101" pitchFamily="34" charset="-127"/>
              <a:ea typeface="Sandoll Kukdetopokki 02" panose="020B060000010101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9BAB2A3-941B-044D-ADC9-268C09DB3D9D}"/>
              </a:ext>
            </a:extLst>
          </p:cNvPr>
          <p:cNvSpPr/>
          <p:nvPr/>
        </p:nvSpPr>
        <p:spPr>
          <a:xfrm>
            <a:off x="3463717" y="4910483"/>
            <a:ext cx="624869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br>
              <a:rPr lang="en-US" altLang="ko-KR" sz="1400" dirty="0">
                <a:latin typeface="Nanum Myeongjo" charset="-127"/>
                <a:ea typeface="Nanum Myeongjo" charset="-127"/>
                <a:cs typeface="Nanum Myeongjo" charset="-127"/>
              </a:rPr>
            </a:br>
            <a:r>
              <a:rPr lang="en-US" altLang="ko-KR" sz="1400" dirty="0">
                <a:solidFill>
                  <a:srgbClr val="212121"/>
                </a:solidFill>
                <a:latin typeface="Nanum Myeongjo" charset="-127"/>
                <a:ea typeface="Nanum Myeongjo" charset="-127"/>
                <a:cs typeface="Nanum Myeongjo" charset="-127"/>
              </a:rPr>
              <a:t>Free </a:t>
            </a:r>
            <a:r>
              <a:rPr lang="en-US" altLang="ko-KR" sz="1400" dirty="0" err="1">
                <a:solidFill>
                  <a:srgbClr val="212121"/>
                </a:solidFill>
                <a:latin typeface="Nanum Myeongjo" charset="-127"/>
                <a:ea typeface="Nanum Myeongjo" charset="-127"/>
                <a:cs typeface="Nanum Myeongjo" charset="-127"/>
              </a:rPr>
              <a:t>ppt</a:t>
            </a:r>
            <a:r>
              <a:rPr lang="en-US" altLang="ko-KR" sz="1400" dirty="0">
                <a:solidFill>
                  <a:srgbClr val="212121"/>
                </a:solidFill>
                <a:latin typeface="Nanum Myeongjo" charset="-127"/>
                <a:ea typeface="Nanum Myeongjo" charset="-127"/>
                <a:cs typeface="Nanum Myeongjo" charset="-127"/>
              </a:rPr>
              <a:t> design by 9oosl’s blog. </a:t>
            </a:r>
          </a:p>
          <a:p>
            <a:pPr algn="ctr"/>
            <a:r>
              <a:rPr lang="en-US" altLang="ko-KR" sz="1400" dirty="0">
                <a:solidFill>
                  <a:srgbClr val="212121"/>
                </a:solidFill>
                <a:latin typeface="Nanum Myeongjo" charset="-127"/>
                <a:ea typeface="Nanum Myeongjo" charset="-127"/>
                <a:cs typeface="Nanum Myeongjo" charset="-127"/>
              </a:rPr>
              <a:t>Please use it for your personal use only. </a:t>
            </a:r>
          </a:p>
          <a:p>
            <a:pPr algn="ctr"/>
            <a:r>
              <a:rPr lang="en-US" altLang="ko-KR" sz="1400" dirty="0">
                <a:solidFill>
                  <a:srgbClr val="212121"/>
                </a:solidFill>
                <a:latin typeface="Nanum Myeongjo" charset="-127"/>
                <a:ea typeface="Nanum Myeongjo" charset="-127"/>
                <a:cs typeface="Nanum Myeongjo" charset="-127"/>
              </a:rPr>
              <a:t>Secondary processing and unauthorized distribution are prohibited.</a:t>
            </a:r>
            <a:endParaRPr lang="ko-KR" altLang="en-US" sz="1400" dirty="0">
              <a:latin typeface="Nanum Myeongjo" charset="-127"/>
              <a:ea typeface="Nanum Myeongjo" charset="-127"/>
              <a:cs typeface="Nanum Myeongjo" charset="-127"/>
            </a:endParaRPr>
          </a:p>
        </p:txBody>
      </p:sp>
      <p:pic>
        <p:nvPicPr>
          <p:cNvPr id="5" name="그림 4" descr="나무, 실외, 대지, 식물이(가) 표시된 사진&#10;&#10;&#10;&#10;자동 생성된 설명">
            <a:extLst>
              <a:ext uri="{FF2B5EF4-FFF2-40B4-BE49-F238E27FC236}">
                <a16:creationId xmlns:a16="http://schemas.microsoft.com/office/drawing/2014/main" id="{FF4FCE19-31F0-524C-B648-FD7217ECD5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6196" y="2760095"/>
            <a:ext cx="3228106" cy="2150389"/>
          </a:xfrm>
          <a:prstGeom prst="rect">
            <a:avLst/>
          </a:prstGeom>
        </p:spPr>
      </p:pic>
      <p:pic>
        <p:nvPicPr>
          <p:cNvPr id="7" name="그림 6" descr="나무, 실외, 하늘, 숲이(가) 표시된 사진&#10;&#10;&#10;&#10;자동 생성된 설명">
            <a:extLst>
              <a:ext uri="{FF2B5EF4-FFF2-40B4-BE49-F238E27FC236}">
                <a16:creationId xmlns:a16="http://schemas.microsoft.com/office/drawing/2014/main" id="{90984DF2-EFB6-E24F-97D3-EFD9F93826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0289" y="2760094"/>
            <a:ext cx="3222081" cy="215038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4B6C094-D9BA-074E-A591-A2BE441AB8F9}"/>
              </a:ext>
            </a:extLst>
          </p:cNvPr>
          <p:cNvSpPr txBox="1"/>
          <p:nvPr/>
        </p:nvSpPr>
        <p:spPr>
          <a:xfrm>
            <a:off x="3086196" y="1671205"/>
            <a:ext cx="277992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5400" dirty="0">
                <a:solidFill>
                  <a:srgbClr val="679A3E"/>
                </a:solidFill>
                <a:latin typeface="American Typewriter" panose="02090604020004020304" pitchFamily="18" charset="0"/>
                <a:ea typeface="Makgeolli" panose="02030503000000000000" pitchFamily="18" charset="-127"/>
              </a:rPr>
              <a:t>Subtitle</a:t>
            </a:r>
            <a:endParaRPr kumimoji="1" lang="ko-KR" altLang="en-US" sz="5400" dirty="0">
              <a:solidFill>
                <a:srgbClr val="679A3E"/>
              </a:solidFill>
              <a:latin typeface="American Typewriter" panose="02090604020004020304" pitchFamily="18" charset="0"/>
              <a:ea typeface="Makgeolli" panose="02030503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174921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E4E34F8-D786-F24E-9D8B-005AAB5A55D5}"/>
              </a:ext>
            </a:extLst>
          </p:cNvPr>
          <p:cNvSpPr txBox="1"/>
          <p:nvPr/>
        </p:nvSpPr>
        <p:spPr>
          <a:xfrm>
            <a:off x="7908323" y="465913"/>
            <a:ext cx="4283677" cy="584775"/>
          </a:xfrm>
          <a:prstGeom prst="rect">
            <a:avLst/>
          </a:prstGeom>
          <a:solidFill>
            <a:srgbClr val="414042"/>
          </a:solidFill>
        </p:spPr>
        <p:txBody>
          <a:bodyPr wrap="square" rIns="251999" rtlCol="0">
            <a:spAutoFit/>
          </a:bodyPr>
          <a:lstStyle/>
          <a:p>
            <a:pPr algn="r"/>
            <a:r>
              <a:rPr kumimoji="1" lang="en-US" altLang="ko-KR" sz="3200" b="1">
                <a:solidFill>
                  <a:schemeClr val="bg1"/>
                </a:solidFill>
                <a:latin typeface="Sandoll Kukdetopokki 02" panose="020B0600000101010101" pitchFamily="34" charset="-127"/>
                <a:ea typeface="Sandoll Kukdetopokki 02" panose="020B0600000101010101" pitchFamily="34" charset="-127"/>
              </a:rPr>
              <a:t> 3. Contents  </a:t>
            </a:r>
            <a:endParaRPr kumimoji="1" lang="ko-KR" altLang="en-US" sz="3200" b="1" dirty="0">
              <a:solidFill>
                <a:schemeClr val="bg1"/>
              </a:solidFill>
              <a:latin typeface="Sandoll Kukdetopokki 02" panose="020B0600000101010101" pitchFamily="34" charset="-127"/>
              <a:ea typeface="Sandoll Kukdetopokki 02" panose="020B0600000101010101" pitchFamily="34" charset="-127"/>
            </a:endParaRPr>
          </a:p>
        </p:txBody>
      </p:sp>
      <p:pic>
        <p:nvPicPr>
          <p:cNvPr id="6" name="그림 5" descr="잔디, 실외, 하늘, 평야이(가) 표시된 사진&#10;&#10;&#10;&#10;자동 생성된 설명">
            <a:extLst>
              <a:ext uri="{FF2B5EF4-FFF2-40B4-BE49-F238E27FC236}">
                <a16:creationId xmlns:a16="http://schemas.microsoft.com/office/drawing/2014/main" id="{7FCAD3AE-140D-3B44-86F0-A4A3964FDC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5004" y="2236571"/>
            <a:ext cx="5506996" cy="3274541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CB380F6F-F8BC-FE48-8596-9EE611571582}"/>
              </a:ext>
            </a:extLst>
          </p:cNvPr>
          <p:cNvSpPr/>
          <p:nvPr/>
        </p:nvSpPr>
        <p:spPr>
          <a:xfrm>
            <a:off x="3023553" y="2996679"/>
            <a:ext cx="3591991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br>
              <a:rPr lang="en-US" altLang="ko-KR" sz="1400" dirty="0">
                <a:latin typeface="Nanum Myeongjo" charset="-127"/>
                <a:ea typeface="Nanum Myeongjo" charset="-127"/>
                <a:cs typeface="Nanum Myeongjo" charset="-127"/>
              </a:rPr>
            </a:br>
            <a:r>
              <a:rPr lang="en-US" altLang="ko-KR" sz="1400" dirty="0">
                <a:solidFill>
                  <a:srgbClr val="212121"/>
                </a:solidFill>
                <a:latin typeface="Nanum Myeongjo" charset="-127"/>
                <a:ea typeface="Nanum Myeongjo" charset="-127"/>
                <a:cs typeface="Nanum Myeongjo" charset="-127"/>
              </a:rPr>
              <a:t>Free </a:t>
            </a:r>
            <a:r>
              <a:rPr lang="en-US" altLang="ko-KR" sz="1400" dirty="0" err="1">
                <a:solidFill>
                  <a:srgbClr val="212121"/>
                </a:solidFill>
                <a:latin typeface="Nanum Myeongjo" charset="-127"/>
                <a:ea typeface="Nanum Myeongjo" charset="-127"/>
                <a:cs typeface="Nanum Myeongjo" charset="-127"/>
              </a:rPr>
              <a:t>ppt</a:t>
            </a:r>
            <a:r>
              <a:rPr lang="en-US" altLang="ko-KR" sz="1400" dirty="0">
                <a:solidFill>
                  <a:srgbClr val="212121"/>
                </a:solidFill>
                <a:latin typeface="Nanum Myeongjo" charset="-127"/>
                <a:ea typeface="Nanum Myeongjo" charset="-127"/>
                <a:cs typeface="Nanum Myeongjo" charset="-127"/>
              </a:rPr>
              <a:t> design by 9oosl’s blog. </a:t>
            </a:r>
          </a:p>
          <a:p>
            <a:pPr algn="r"/>
            <a:r>
              <a:rPr lang="en-US" altLang="ko-KR" sz="1400" dirty="0">
                <a:solidFill>
                  <a:srgbClr val="212121"/>
                </a:solidFill>
                <a:latin typeface="Nanum Myeongjo" charset="-127"/>
                <a:ea typeface="Nanum Myeongjo" charset="-127"/>
                <a:cs typeface="Nanum Myeongjo" charset="-127"/>
              </a:rPr>
              <a:t>Please use it for your personal use only. </a:t>
            </a:r>
          </a:p>
          <a:p>
            <a:pPr algn="r"/>
            <a:r>
              <a:rPr lang="en-US" altLang="ko-KR" sz="1400" dirty="0">
                <a:solidFill>
                  <a:srgbClr val="212121"/>
                </a:solidFill>
                <a:latin typeface="Nanum Myeongjo" charset="-127"/>
                <a:ea typeface="Nanum Myeongjo" charset="-127"/>
                <a:cs typeface="Nanum Myeongjo" charset="-127"/>
              </a:rPr>
              <a:t>Secondary processing and unauthorized distribution are prohibited.</a:t>
            </a:r>
          </a:p>
          <a:p>
            <a:pPr algn="r"/>
            <a:endParaRPr lang="en-US" altLang="ko-KR" sz="1400" dirty="0">
              <a:solidFill>
                <a:srgbClr val="212121"/>
              </a:solidFill>
              <a:latin typeface="Nanum Myeongjo" charset="-127"/>
              <a:ea typeface="Nanum Myeongjo" charset="-127"/>
              <a:cs typeface="Nanum Myeongjo" charset="-127"/>
            </a:endParaRPr>
          </a:p>
          <a:p>
            <a:pPr algn="r"/>
            <a:r>
              <a:rPr lang="en-US" altLang="ko-KR" sz="1400" dirty="0">
                <a:solidFill>
                  <a:srgbClr val="3F3F3F"/>
                </a:solidFill>
                <a:latin typeface="AppleMyungjo" charset="-127"/>
                <a:ea typeface="AppleMyungjo" charset="-127"/>
                <a:cs typeface="AppleMyungjo" charset="-127"/>
              </a:rPr>
              <a:t>Commercial use is prohibited. </a:t>
            </a:r>
          </a:p>
          <a:p>
            <a:pPr algn="r"/>
            <a:r>
              <a:rPr lang="en-US" altLang="ko-KR" sz="1400" dirty="0">
                <a:solidFill>
                  <a:srgbClr val="3F3F3F"/>
                </a:solidFill>
                <a:latin typeface="AppleMyungjo" charset="-127"/>
                <a:ea typeface="AppleMyungjo" charset="-127"/>
                <a:cs typeface="AppleMyungjo" charset="-127"/>
              </a:rPr>
              <a:t>Please use it for your personal use only. </a:t>
            </a:r>
          </a:p>
          <a:p>
            <a:pPr algn="r"/>
            <a:r>
              <a:rPr lang="en-US" altLang="ko-KR" sz="1400" dirty="0">
                <a:solidFill>
                  <a:srgbClr val="3F3F3F"/>
                </a:solidFill>
                <a:latin typeface="AppleMyungjo" charset="-127"/>
                <a:ea typeface="AppleMyungjo" charset="-127"/>
                <a:cs typeface="AppleMyungjo" charset="-127"/>
              </a:rPr>
              <a:t>Secondary processing and distribution is also prohibited. </a:t>
            </a:r>
          </a:p>
          <a:p>
            <a:pPr algn="r"/>
            <a:r>
              <a:rPr lang="en-US" altLang="ko-KR" sz="1400" dirty="0">
                <a:solidFill>
                  <a:srgbClr val="3F3F3F"/>
                </a:solidFill>
                <a:latin typeface="AppleMyungjo" charset="-127"/>
                <a:ea typeface="AppleMyungjo" charset="-127"/>
                <a:cs typeface="AppleMyungjo" charset="-127"/>
              </a:rPr>
              <a:t>Allow only for personal use.</a:t>
            </a:r>
            <a:endParaRPr lang="ko-KR" altLang="en-US" sz="1400" dirty="0">
              <a:solidFill>
                <a:srgbClr val="3F3F3F"/>
              </a:solidFill>
              <a:latin typeface="AppleMyungjo" charset="-127"/>
              <a:ea typeface="AppleMyungjo" charset="-127"/>
              <a:cs typeface="AppleMyungjo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4887AC-1825-794E-9A4E-9DA6D39391FF}"/>
              </a:ext>
            </a:extLst>
          </p:cNvPr>
          <p:cNvSpPr txBox="1"/>
          <p:nvPr/>
        </p:nvSpPr>
        <p:spPr>
          <a:xfrm>
            <a:off x="4127319" y="2236571"/>
            <a:ext cx="258596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5400" dirty="0">
                <a:solidFill>
                  <a:srgbClr val="679A3E"/>
                </a:solidFill>
                <a:latin typeface="AppleMyungjo" pitchFamily="2" charset="-127"/>
                <a:ea typeface="AppleMyungjo" pitchFamily="2" charset="-127"/>
              </a:rPr>
              <a:t>Subtitle</a:t>
            </a:r>
            <a:endParaRPr kumimoji="1" lang="ko-KR" altLang="en-US" sz="5400" dirty="0">
              <a:solidFill>
                <a:srgbClr val="679A3E"/>
              </a:solidFill>
              <a:latin typeface="AppleMyungjo" pitchFamily="2" charset="-127"/>
              <a:ea typeface="AppleMyungjo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357536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C993AE6-0016-324F-B2A1-19AFCC9FDC63}"/>
              </a:ext>
            </a:extLst>
          </p:cNvPr>
          <p:cNvSpPr txBox="1"/>
          <p:nvPr/>
        </p:nvSpPr>
        <p:spPr>
          <a:xfrm>
            <a:off x="1539240" y="3360420"/>
            <a:ext cx="91135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6000">
                <a:solidFill>
                  <a:srgbClr val="00975B"/>
                </a:solidFill>
                <a:latin typeface="PilGi" pitchFamily="2" charset="-127"/>
                <a:ea typeface="PilGi" pitchFamily="2" charset="-127"/>
              </a:rPr>
              <a:t>이용허락 규약 고시</a:t>
            </a:r>
            <a:endParaRPr kumimoji="1" lang="ko-KR" altLang="en-US" sz="6000" dirty="0">
              <a:solidFill>
                <a:srgbClr val="00975B"/>
              </a:solidFill>
              <a:latin typeface="PilGi" pitchFamily="2" charset="-127"/>
              <a:ea typeface="PilGi" pitchFamily="2" charset="-127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F77F24AF-42E1-4D77-98CD-CA45850981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7000" y="4677431"/>
            <a:ext cx="12192000" cy="20928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              </a:t>
            </a:r>
            <a:b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Hojin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Joo의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저작물인</a:t>
            </a: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GWAJAE.pptx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은(는)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2"/>
              </a:rPr>
              <a:t>크리에이티브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2"/>
              </a:rPr>
              <a:t>커먼즈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2"/>
              </a:rPr>
              <a:t> 저작자표시-비영리-변경금지 4.0 국제 라이선스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에 따라 이용할 수 있습니다.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3"/>
              </a:rPr>
              <a:t>https://blog.naver.com/9oosl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의 저작물</a:t>
            </a:r>
            <a:r>
              <a:rPr kumimoji="0" lang="ko-KR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인 </a:t>
            </a: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Free ppt design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에 기반</a:t>
            </a:r>
            <a:r>
              <a:rPr kumimoji="0" lang="ko-KR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하여 창작하였음을 밝힙니다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이 라이선스의 범위 이외의 이용허락을 얻기 위해서는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4"/>
              </a:rPr>
              <a:t>https://discordapp.com/users/416844221622779904/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을 참조하십시오. </a:t>
            </a:r>
            <a:endParaRPr kumimoji="0" lang="en-US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1400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400" dirty="0">
                <a:latin typeface="Arial" panose="020B0604020202020204" pitchFamily="34" charset="0"/>
              </a:rPr>
              <a:t>또한 </a:t>
            </a:r>
            <a:r>
              <a:rPr lang="en-US" altLang="ko-KR" sz="1400" dirty="0">
                <a:latin typeface="Arial" panose="020B0604020202020204" pitchFamily="34" charset="0"/>
              </a:rPr>
              <a:t>GWAJAE.pptx</a:t>
            </a:r>
            <a:r>
              <a:rPr lang="ko-KR" altLang="en-US" sz="1400" dirty="0">
                <a:latin typeface="Arial" panose="020B0604020202020204" pitchFamily="34" charset="0"/>
              </a:rPr>
              <a:t>의 수정과 번역을 담당한 </a:t>
            </a:r>
            <a:r>
              <a:rPr lang="en-US" altLang="ko-KR" sz="1400" dirty="0" err="1">
                <a:latin typeface="Arial" panose="020B0604020202020204" pitchFamily="34" charset="0"/>
              </a:rPr>
              <a:t>Taehun</a:t>
            </a:r>
            <a:r>
              <a:rPr lang="en-US" altLang="ko-KR" sz="1400" dirty="0">
                <a:latin typeface="Arial" panose="020B0604020202020204" pitchFamily="34" charset="0"/>
              </a:rPr>
              <a:t> Kim(“potato03kth”)</a:t>
            </a:r>
            <a:r>
              <a:rPr lang="ko-KR" altLang="en-US" sz="1400" dirty="0">
                <a:latin typeface="Arial" panose="020B0604020202020204" pitchFamily="34" charset="0"/>
              </a:rPr>
              <a:t>은</a:t>
            </a:r>
            <a:r>
              <a:rPr lang="en-US" altLang="ko-KR" sz="1400" dirty="0">
                <a:latin typeface="Arial" panose="020B0604020202020204" pitchFamily="34" charset="0"/>
              </a:rPr>
              <a:t>(</a:t>
            </a:r>
            <a:r>
              <a:rPr lang="ko-KR" altLang="en-US" sz="1400" dirty="0">
                <a:latin typeface="Arial" panose="020B0604020202020204" pitchFamily="34" charset="0"/>
              </a:rPr>
              <a:t>는</a:t>
            </a:r>
            <a:r>
              <a:rPr lang="en-US" altLang="ko-KR" sz="1400" dirty="0">
                <a:latin typeface="Arial" panose="020B0604020202020204" pitchFamily="34" charset="0"/>
              </a:rPr>
              <a:t>) </a:t>
            </a:r>
            <a:r>
              <a:rPr lang="ko-KR" altLang="en-US" sz="1400" dirty="0">
                <a:latin typeface="Arial" panose="020B0604020202020204" pitchFamily="34" charset="0"/>
              </a:rPr>
              <a:t>본 저작물에 대한 모든 권리를 상기 저작자에게 위임함을 밝힙니다</a:t>
            </a:r>
            <a:r>
              <a:rPr lang="en-US" altLang="ko-KR" sz="1400" dirty="0"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본 저작물은 </a:t>
            </a:r>
            <a:r>
              <a:rPr kumimoji="0" lang="en-US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unofficialESA</a:t>
            </a:r>
            <a:r>
              <a:rPr kumimoji="0" lang="ko-KR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팀의 저작물인 </a:t>
            </a:r>
            <a:r>
              <a:rPr kumimoji="0" lang="en-US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GreatEsa</a:t>
            </a:r>
            <a:r>
              <a:rPr lang="ko-KR" altLang="en-US" sz="1400" dirty="0">
                <a:latin typeface="Arial" panose="020B0604020202020204" pitchFamily="34" charset="0"/>
              </a:rPr>
              <a:t>에 속한 </a:t>
            </a:r>
            <a:r>
              <a:rPr lang="ko-KR" altLang="en-US" sz="1400" dirty="0" err="1">
                <a:latin typeface="Arial" panose="020B0604020202020204" pitchFamily="34" charset="0"/>
              </a:rPr>
              <a:t>결합저작물이며</a:t>
            </a:r>
            <a:r>
              <a:rPr lang="ko-KR" altLang="en-US" sz="1400" dirty="0">
                <a:latin typeface="Arial" panose="020B0604020202020204" pitchFamily="34" charset="0"/>
              </a:rPr>
              <a:t> </a:t>
            </a:r>
            <a:r>
              <a:rPr lang="ko-KR" altLang="en-US" sz="1400" dirty="0" err="1">
                <a:latin typeface="Arial" panose="020B0604020202020204" pitchFamily="34" charset="0"/>
              </a:rPr>
              <a:t>엄무상</a:t>
            </a:r>
            <a:r>
              <a:rPr lang="ko-KR" altLang="en-US" sz="1400" dirty="0">
                <a:latin typeface="Arial" panose="020B0604020202020204" pitchFamily="34" charset="0"/>
              </a:rPr>
              <a:t> 필요로 창작되었습니다</a:t>
            </a:r>
            <a:r>
              <a:rPr lang="en-US" altLang="ko-KR" sz="1400" dirty="0"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400" dirty="0">
                <a:latin typeface="Arial" panose="020B0604020202020204" pitchFamily="34" charset="0"/>
              </a:rPr>
              <a:t>모든 권한과 권리는 </a:t>
            </a:r>
            <a:r>
              <a:rPr lang="en-US" altLang="ko-KR" sz="1400" dirty="0" err="1">
                <a:latin typeface="Arial" panose="020B0604020202020204" pitchFamily="34" charset="0"/>
              </a:rPr>
              <a:t>unofficialESA</a:t>
            </a:r>
            <a:r>
              <a:rPr lang="ko-KR" altLang="en-US" sz="1400" dirty="0">
                <a:latin typeface="Arial" panose="020B0604020202020204" pitchFamily="34" charset="0"/>
              </a:rPr>
              <a:t>팀에게 있으며 권리와 의무이행은 결합저작물에 대한 결정에 의거합니다</a:t>
            </a:r>
            <a:r>
              <a:rPr lang="en-US" altLang="ko-KR" sz="1400" dirty="0">
                <a:latin typeface="Arial" panose="020B0604020202020204" pitchFamily="34" charset="0"/>
              </a:rPr>
              <a:t>.</a:t>
            </a:r>
            <a:endParaRPr kumimoji="0" lang="ko-KR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26" name="Picture 2" descr="크리에이티브 커먼즈 라이선스">
            <a:hlinkClick r:id="rId2"/>
            <a:extLst>
              <a:ext uri="{FF2B5EF4-FFF2-40B4-BE49-F238E27FC236}">
                <a16:creationId xmlns:a16="http://schemas.microsoft.com/office/drawing/2014/main" id="{7296B960-589A-4EFC-9CAC-F7F17F02CC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67346" y="6332220"/>
            <a:ext cx="1197653" cy="358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38164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FC4F5F29-1E06-4DA1-8131-93BD872060A8}"/>
              </a:ext>
            </a:extLst>
          </p:cNvPr>
          <p:cNvSpPr/>
          <p:nvPr/>
        </p:nvSpPr>
        <p:spPr>
          <a:xfrm>
            <a:off x="0" y="-2195"/>
            <a:ext cx="12192000" cy="2028423"/>
          </a:xfrm>
          <a:prstGeom prst="rect">
            <a:avLst/>
          </a:prstGeom>
          <a:solidFill>
            <a:srgbClr val="412A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제목 7">
            <a:extLst>
              <a:ext uri="{FF2B5EF4-FFF2-40B4-BE49-F238E27FC236}">
                <a16:creationId xmlns:a16="http://schemas.microsoft.com/office/drawing/2014/main" id="{64E89D02-923B-4860-9590-DECD8BD81D92}"/>
              </a:ext>
            </a:extLst>
          </p:cNvPr>
          <p:cNvSpPr txBox="1">
            <a:spLocks/>
          </p:cNvSpPr>
          <p:nvPr/>
        </p:nvSpPr>
        <p:spPr>
          <a:xfrm>
            <a:off x="1269207" y="365125"/>
            <a:ext cx="10515600" cy="1325563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6000" dirty="0">
                <a:solidFill>
                  <a:schemeClr val="bg1"/>
                </a:solidFill>
                <a:latin typeface="Algerian" panose="04020705040A02060702" pitchFamily="82" charset="0"/>
                <a:ea typeface="완도청정바다체 Regular" panose="020B0803000000000000" pitchFamily="50" charset="-127"/>
              </a:rPr>
              <a:t>Ⅰ</a:t>
            </a:r>
            <a:r>
              <a:rPr lang="en-US" altLang="ko-KR" sz="6000" dirty="0">
                <a:solidFill>
                  <a:schemeClr val="bg1"/>
                </a:solidFill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. </a:t>
            </a:r>
            <a:r>
              <a:rPr lang="ko-KR" altLang="en-US" sz="6000" dirty="0">
                <a:solidFill>
                  <a:schemeClr val="bg1"/>
                </a:solidFill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서론</a:t>
            </a:r>
          </a:p>
        </p:txBody>
      </p:sp>
      <p:sp>
        <p:nvSpPr>
          <p:cNvPr id="11" name="내용 개체 틀 8">
            <a:extLst>
              <a:ext uri="{FF2B5EF4-FFF2-40B4-BE49-F238E27FC236}">
                <a16:creationId xmlns:a16="http://schemas.microsoft.com/office/drawing/2014/main" id="{2F42CEE5-171E-443A-AE7D-0AEE2C12791C}"/>
              </a:ext>
            </a:extLst>
          </p:cNvPr>
          <p:cNvSpPr txBox="1">
            <a:spLocks/>
          </p:cNvSpPr>
          <p:nvPr/>
        </p:nvSpPr>
        <p:spPr>
          <a:xfrm>
            <a:off x="1269207" y="2127016"/>
            <a:ext cx="10699273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sz="32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우리가 먹는 해조류의 색이 수심에 따라 광합성에 사용되는 색소가 달라지는 것을 보고 만약 모항성의 색이나 광도에 따라 광합성 생명체의 색소가 달라지지 않을까 궁금해지게 되었다</a:t>
            </a:r>
            <a:r>
              <a:rPr lang="en-US" altLang="ko-KR" sz="32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. </a:t>
            </a:r>
            <a:r>
              <a:rPr lang="ko-KR" altLang="en-US" sz="32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그리고 확장 시켜 다른 요인으로도 색소가 달라질 수 있지 않을까 생각해보았다</a:t>
            </a:r>
            <a:r>
              <a:rPr lang="en-US" altLang="ko-KR" sz="32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.</a:t>
            </a:r>
            <a:endParaRPr lang="ko-KR" altLang="en-US" sz="6000" dirty="0">
              <a:latin typeface="완도청정바다체 Regular" panose="020B0803000000000000" pitchFamily="50" charset="-127"/>
              <a:ea typeface="완도청정바다체 Regular" panose="020B08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31494420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FC4F5F29-1E06-4DA1-8131-93BD872060A8}"/>
              </a:ext>
            </a:extLst>
          </p:cNvPr>
          <p:cNvSpPr/>
          <p:nvPr/>
        </p:nvSpPr>
        <p:spPr>
          <a:xfrm>
            <a:off x="0" y="-2195"/>
            <a:ext cx="12192000" cy="2028423"/>
          </a:xfrm>
          <a:prstGeom prst="rect">
            <a:avLst/>
          </a:prstGeom>
          <a:solidFill>
            <a:srgbClr val="412A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제목 7">
            <a:extLst>
              <a:ext uri="{FF2B5EF4-FFF2-40B4-BE49-F238E27FC236}">
                <a16:creationId xmlns:a16="http://schemas.microsoft.com/office/drawing/2014/main" id="{64E89D02-923B-4860-9590-DECD8BD81D92}"/>
              </a:ext>
            </a:extLst>
          </p:cNvPr>
          <p:cNvSpPr txBox="1">
            <a:spLocks/>
          </p:cNvSpPr>
          <p:nvPr/>
        </p:nvSpPr>
        <p:spPr>
          <a:xfrm>
            <a:off x="1269207" y="365125"/>
            <a:ext cx="10515600" cy="1325563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6000" dirty="0">
                <a:solidFill>
                  <a:schemeClr val="bg1"/>
                </a:solidFill>
                <a:latin typeface="Algerian" panose="04020705040A02060702" pitchFamily="82" charset="0"/>
                <a:ea typeface="완도청정바다체 Regular" panose="020B0803000000000000" pitchFamily="50" charset="-127"/>
              </a:rPr>
              <a:t>Ⅱ</a:t>
            </a:r>
            <a:r>
              <a:rPr lang="en-US" altLang="ko-KR" sz="6000" dirty="0">
                <a:solidFill>
                  <a:schemeClr val="bg1"/>
                </a:solidFill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. </a:t>
            </a:r>
            <a:r>
              <a:rPr lang="ko-KR" altLang="en-US" sz="6000" dirty="0">
                <a:solidFill>
                  <a:schemeClr val="bg1"/>
                </a:solidFill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배경 법칙</a:t>
            </a:r>
          </a:p>
        </p:txBody>
      </p:sp>
      <p:sp>
        <p:nvSpPr>
          <p:cNvPr id="11" name="내용 개체 틀 8">
            <a:extLst>
              <a:ext uri="{FF2B5EF4-FFF2-40B4-BE49-F238E27FC236}">
                <a16:creationId xmlns:a16="http://schemas.microsoft.com/office/drawing/2014/main" id="{2F42CEE5-171E-443A-AE7D-0AEE2C12791C}"/>
              </a:ext>
            </a:extLst>
          </p:cNvPr>
          <p:cNvSpPr txBox="1">
            <a:spLocks/>
          </p:cNvSpPr>
          <p:nvPr/>
        </p:nvSpPr>
        <p:spPr>
          <a:xfrm>
            <a:off x="1269207" y="2127016"/>
            <a:ext cx="10699273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sz="32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분석의 기반이 되는 이론 및 법칙들이 있다</a:t>
            </a:r>
            <a:r>
              <a:rPr lang="en-US" altLang="ko-KR" sz="32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.</a:t>
            </a:r>
            <a:endParaRPr lang="ko-KR" altLang="en-US" sz="6000" dirty="0">
              <a:latin typeface="완도청정바다체 Regular" panose="020B0803000000000000" pitchFamily="50" charset="-127"/>
              <a:ea typeface="완도청정바다체 Regular" panose="020B0803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6ADCFF0-5DE8-47CF-8CE5-9DA5C5A897E0}"/>
              </a:ext>
            </a:extLst>
          </p:cNvPr>
          <p:cNvSpPr txBox="1"/>
          <p:nvPr/>
        </p:nvSpPr>
        <p:spPr>
          <a:xfrm>
            <a:off x="1269207" y="2992744"/>
            <a:ext cx="704167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3600" dirty="0">
              <a:latin typeface="완도청정바다체 Regular" panose="020B0803000000000000" pitchFamily="50" charset="-127"/>
              <a:ea typeface="완도청정바다체 Regular" panose="020B0803000000000000" pitchFamily="50" charset="-127"/>
            </a:endParaRPr>
          </a:p>
          <a:p>
            <a:r>
              <a:rPr lang="en-US" altLang="ko-KR" sz="36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2.   </a:t>
            </a:r>
            <a:r>
              <a:rPr lang="ko-KR" altLang="en-US" sz="36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명반응의 원리</a:t>
            </a:r>
            <a:endParaRPr lang="en-US" altLang="ko-KR" sz="3600" dirty="0">
              <a:latin typeface="완도청정바다체 Regular" panose="020B0803000000000000" pitchFamily="50" charset="-127"/>
              <a:ea typeface="완도청정바다체 Regular" panose="020B0803000000000000" pitchFamily="50" charset="-127"/>
            </a:endParaRPr>
          </a:p>
          <a:p>
            <a:pPr marL="742950" indent="-742950">
              <a:buAutoNum type="arabicPeriod" startAt="3"/>
            </a:pPr>
            <a:r>
              <a:rPr lang="ko-KR" altLang="en-US" sz="3600" dirty="0" err="1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흑체</a:t>
            </a:r>
            <a:r>
              <a:rPr lang="ko-KR" altLang="en-US" sz="36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 복사</a:t>
            </a:r>
            <a:endParaRPr lang="en-US" altLang="ko-KR" sz="3600" dirty="0">
              <a:latin typeface="완도청정바다체 Regular" panose="020B0803000000000000" pitchFamily="50" charset="-127"/>
              <a:ea typeface="완도청정바다체 Regular" panose="020B0803000000000000" pitchFamily="50" charset="-127"/>
            </a:endParaRPr>
          </a:p>
          <a:p>
            <a:pPr marL="742950" indent="-742950">
              <a:buAutoNum type="arabicPeriod" startAt="3"/>
            </a:pPr>
            <a:r>
              <a:rPr lang="ko-KR" altLang="en-US" sz="36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흡수 대역</a:t>
            </a:r>
            <a:endParaRPr lang="en-US" altLang="ko-KR" sz="3600" dirty="0">
              <a:latin typeface="완도청정바다체 Regular" panose="020B0803000000000000" pitchFamily="50" charset="-127"/>
              <a:ea typeface="완도청정바다체 Regular" panose="020B0803000000000000" pitchFamily="50" charset="-127"/>
            </a:endParaRPr>
          </a:p>
          <a:p>
            <a:pPr marL="742950" indent="-742950">
              <a:buAutoNum type="arabicPeriod" startAt="3"/>
            </a:pPr>
            <a:r>
              <a:rPr lang="ko-KR" altLang="en-US" sz="36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광포화</a:t>
            </a:r>
            <a:endParaRPr lang="en-US" altLang="ko-KR" sz="3600" dirty="0">
              <a:latin typeface="완도청정바다체 Regular" panose="020B0803000000000000" pitchFamily="50" charset="-127"/>
              <a:ea typeface="완도청정바다체 Regular" panose="020B0803000000000000" pitchFamily="50" charset="-127"/>
            </a:endParaRPr>
          </a:p>
          <a:p>
            <a:pPr marL="742950" indent="-742950">
              <a:buAutoNum type="arabicPeriod" startAt="3"/>
            </a:pPr>
            <a:r>
              <a:rPr lang="ko-KR" altLang="en-US" sz="36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보라색 지구 가설</a:t>
            </a:r>
            <a:endParaRPr lang="en-US" altLang="ko-KR" sz="3600" dirty="0">
              <a:latin typeface="완도청정바다체 Regular" panose="020B0803000000000000" pitchFamily="50" charset="-127"/>
              <a:ea typeface="완도청정바다체 Regular" panose="020B0803000000000000" pitchFamily="50" charset="-127"/>
            </a:endParaRPr>
          </a:p>
          <a:p>
            <a:pPr marL="742950" indent="-742950">
              <a:buAutoNum type="arabicPeriod" startAt="3"/>
            </a:pPr>
            <a:r>
              <a:rPr lang="ko-KR" altLang="en-US" sz="36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모든 빛을 흡수하지 않는 이유</a:t>
            </a:r>
            <a:endParaRPr lang="en-US" altLang="ko-KR" sz="3600" dirty="0">
              <a:latin typeface="완도청정바다체 Regular" panose="020B0803000000000000" pitchFamily="50" charset="-127"/>
              <a:ea typeface="완도청정바다체 Regular" panose="020B0803000000000000" pitchFamily="50" charset="-127"/>
            </a:endParaRPr>
          </a:p>
        </p:txBody>
      </p:sp>
      <p:pic>
        <p:nvPicPr>
          <p:cNvPr id="7" name="Picture 1">
            <a:extLst>
              <a:ext uri="{FF2B5EF4-FFF2-40B4-BE49-F238E27FC236}">
                <a16:creationId xmlns:a16="http://schemas.microsoft.com/office/drawing/2014/main" id="{55550098-F2F6-45BD-A197-C552026EB7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0880" y="2992744"/>
            <a:ext cx="3881120" cy="3870648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84BB072-A0D5-401E-BF1E-EC627D81D92F}"/>
              </a:ext>
            </a:extLst>
          </p:cNvPr>
          <p:cNvSpPr txBox="1"/>
          <p:nvPr/>
        </p:nvSpPr>
        <p:spPr>
          <a:xfrm>
            <a:off x="1269207" y="2992744"/>
            <a:ext cx="40546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AutoNum type="arabicPeriod"/>
            </a:pPr>
            <a:r>
              <a:rPr lang="ko-KR" altLang="en-US" sz="36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보색적응설</a:t>
            </a:r>
            <a:endParaRPr lang="en-US" altLang="ko-KR" sz="3600" dirty="0">
              <a:latin typeface="완도청정바다체 Regular" panose="020B0803000000000000" pitchFamily="50" charset="-127"/>
              <a:ea typeface="완도청정바다체 Regular" panose="020B08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370993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3" grpId="0"/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FC4F5F29-1E06-4DA1-8131-93BD872060A8}"/>
              </a:ext>
            </a:extLst>
          </p:cNvPr>
          <p:cNvSpPr/>
          <p:nvPr/>
        </p:nvSpPr>
        <p:spPr>
          <a:xfrm>
            <a:off x="0" y="-2195"/>
            <a:ext cx="12192000" cy="2028423"/>
          </a:xfrm>
          <a:prstGeom prst="rect">
            <a:avLst/>
          </a:prstGeom>
          <a:solidFill>
            <a:srgbClr val="412A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제목 7">
            <a:extLst>
              <a:ext uri="{FF2B5EF4-FFF2-40B4-BE49-F238E27FC236}">
                <a16:creationId xmlns:a16="http://schemas.microsoft.com/office/drawing/2014/main" id="{64E89D02-923B-4860-9590-DECD8BD81D92}"/>
              </a:ext>
            </a:extLst>
          </p:cNvPr>
          <p:cNvSpPr txBox="1">
            <a:spLocks/>
          </p:cNvSpPr>
          <p:nvPr/>
        </p:nvSpPr>
        <p:spPr>
          <a:xfrm>
            <a:off x="1269207" y="365125"/>
            <a:ext cx="10515600" cy="1325563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6000" dirty="0">
                <a:solidFill>
                  <a:schemeClr val="bg1"/>
                </a:solidFill>
                <a:latin typeface="Algerian" panose="04020705040A02060702" pitchFamily="82" charset="0"/>
                <a:ea typeface="완도청정바다체 Regular" panose="020B0803000000000000" pitchFamily="50" charset="-127"/>
              </a:rPr>
              <a:t>Ⅱ</a:t>
            </a:r>
            <a:r>
              <a:rPr lang="en-US" altLang="ko-KR" sz="6000" dirty="0">
                <a:solidFill>
                  <a:schemeClr val="bg1"/>
                </a:solidFill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. </a:t>
            </a:r>
            <a:r>
              <a:rPr lang="ko-KR" altLang="en-US" sz="6000" dirty="0">
                <a:solidFill>
                  <a:schemeClr val="bg1"/>
                </a:solidFill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배경 법칙</a:t>
            </a:r>
          </a:p>
        </p:txBody>
      </p:sp>
      <p:pic>
        <p:nvPicPr>
          <p:cNvPr id="7" name="Picture 1">
            <a:extLst>
              <a:ext uri="{FF2B5EF4-FFF2-40B4-BE49-F238E27FC236}">
                <a16:creationId xmlns:a16="http://schemas.microsoft.com/office/drawing/2014/main" id="{55550098-F2F6-45BD-A197-C552026EB7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1749" y="2026228"/>
            <a:ext cx="4850251" cy="4837164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84BB072-A0D5-401E-BF1E-EC627D81D92F}"/>
              </a:ext>
            </a:extLst>
          </p:cNvPr>
          <p:cNvSpPr txBox="1"/>
          <p:nvPr/>
        </p:nvSpPr>
        <p:spPr>
          <a:xfrm>
            <a:off x="735410" y="2346413"/>
            <a:ext cx="40546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AutoNum type="arabicPeriod"/>
            </a:pPr>
            <a:r>
              <a:rPr lang="ko-KR" altLang="en-US" sz="36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보색적응설</a:t>
            </a:r>
            <a:endParaRPr lang="en-US" altLang="ko-KR" sz="3600" dirty="0">
              <a:latin typeface="완도청정바다체 Regular" panose="020B0803000000000000" pitchFamily="50" charset="-127"/>
              <a:ea typeface="완도청정바다체 Regular" panose="020B0803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15FC6E1-25B2-43CE-ADA9-76BD9B79FD68}"/>
              </a:ext>
            </a:extLst>
          </p:cNvPr>
          <p:cNvSpPr txBox="1"/>
          <p:nvPr/>
        </p:nvSpPr>
        <p:spPr>
          <a:xfrm>
            <a:off x="426720" y="2989763"/>
            <a:ext cx="6915029" cy="3689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독일의 </a:t>
            </a:r>
            <a:r>
              <a:rPr lang="ko-KR" altLang="en-US" sz="2400" dirty="0" err="1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엥겔만이</a:t>
            </a:r>
            <a:r>
              <a:rPr lang="ko-KR" altLang="en-US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 제창한 보색적응설에 따르면</a:t>
            </a:r>
            <a:r>
              <a:rPr lang="en-US" altLang="ko-KR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,    </a:t>
            </a:r>
            <a:r>
              <a:rPr lang="ko-KR" altLang="en-US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해조류의 색은 수심에 따라 다음과 같이 달라진다</a:t>
            </a:r>
            <a:r>
              <a:rPr lang="en-US" altLang="ko-KR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. </a:t>
            </a:r>
            <a:r>
              <a:rPr lang="ko-KR" altLang="en-US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이는 수심에 따라 투과광의 파장이 달라져</a:t>
            </a:r>
            <a:r>
              <a:rPr lang="en-US" altLang="ko-KR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,         </a:t>
            </a:r>
            <a:r>
              <a:rPr lang="ko-KR" altLang="en-US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도달하는 빛의 파장</a:t>
            </a:r>
            <a:r>
              <a:rPr lang="en-US" altLang="ko-KR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(</a:t>
            </a:r>
            <a:r>
              <a:rPr lang="ko-KR" altLang="en-US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색</a:t>
            </a:r>
            <a:r>
              <a:rPr lang="en-US" altLang="ko-KR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)</a:t>
            </a:r>
            <a:r>
              <a:rPr lang="ko-KR" altLang="en-US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이 달라지기 때문에 광합성의 효율이 가장 높은 색이 다르다</a:t>
            </a:r>
            <a:r>
              <a:rPr lang="en-US" altLang="ko-KR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5157292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FC4F5F29-1E06-4DA1-8131-93BD872060A8}"/>
              </a:ext>
            </a:extLst>
          </p:cNvPr>
          <p:cNvSpPr/>
          <p:nvPr/>
        </p:nvSpPr>
        <p:spPr>
          <a:xfrm>
            <a:off x="0" y="-2195"/>
            <a:ext cx="12192000" cy="2028423"/>
          </a:xfrm>
          <a:prstGeom prst="rect">
            <a:avLst/>
          </a:prstGeom>
          <a:solidFill>
            <a:srgbClr val="412A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제목 7">
            <a:extLst>
              <a:ext uri="{FF2B5EF4-FFF2-40B4-BE49-F238E27FC236}">
                <a16:creationId xmlns:a16="http://schemas.microsoft.com/office/drawing/2014/main" id="{64E89D02-923B-4860-9590-DECD8BD81D92}"/>
              </a:ext>
            </a:extLst>
          </p:cNvPr>
          <p:cNvSpPr txBox="1">
            <a:spLocks/>
          </p:cNvSpPr>
          <p:nvPr/>
        </p:nvSpPr>
        <p:spPr>
          <a:xfrm>
            <a:off x="1269207" y="365125"/>
            <a:ext cx="10515600" cy="1325563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6000" dirty="0">
                <a:solidFill>
                  <a:schemeClr val="bg1"/>
                </a:solidFill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Ⅱ. </a:t>
            </a:r>
            <a:r>
              <a:rPr lang="ko-KR" altLang="en-US" sz="6000" dirty="0">
                <a:solidFill>
                  <a:schemeClr val="bg1"/>
                </a:solidFill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배경 법칙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4BB072-A0D5-401E-BF1E-EC627D81D92F}"/>
              </a:ext>
            </a:extLst>
          </p:cNvPr>
          <p:cNvSpPr txBox="1"/>
          <p:nvPr/>
        </p:nvSpPr>
        <p:spPr>
          <a:xfrm>
            <a:off x="735410" y="2346413"/>
            <a:ext cx="40546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2.   </a:t>
            </a:r>
            <a:r>
              <a:rPr lang="ko-KR" altLang="en-US" sz="36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명반응의 원리</a:t>
            </a:r>
            <a:endParaRPr lang="en-US" altLang="ko-KR" sz="3600" dirty="0">
              <a:latin typeface="완도청정바다체 Regular" panose="020B0803000000000000" pitchFamily="50" charset="-127"/>
              <a:ea typeface="완도청정바다체 Regular" panose="020B0803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15FC6E1-25B2-43CE-ADA9-76BD9B79FD68}"/>
              </a:ext>
            </a:extLst>
          </p:cNvPr>
          <p:cNvSpPr txBox="1"/>
          <p:nvPr/>
        </p:nvSpPr>
        <p:spPr>
          <a:xfrm>
            <a:off x="375920" y="2999923"/>
            <a:ext cx="11877040" cy="2950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광합성의 전 과정 중</a:t>
            </a:r>
            <a:r>
              <a:rPr lang="en-US" altLang="ko-KR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, </a:t>
            </a:r>
            <a:r>
              <a:rPr lang="ko-KR" altLang="en-US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빛에 의존하여 광합성 전자 전달계에 에너지를 채우는 과정으로</a:t>
            </a:r>
            <a:r>
              <a:rPr lang="en-US" altLang="ko-KR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, </a:t>
            </a:r>
            <a:r>
              <a:rPr lang="ko-KR" altLang="en-US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빛에 의존하여 반응한다 하여 광 의존적 반응이라 한다</a:t>
            </a:r>
            <a:r>
              <a:rPr lang="en-US" altLang="ko-KR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. </a:t>
            </a:r>
            <a:r>
              <a:rPr lang="ko-KR" altLang="en-US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명반응의 전 과정을 아는 것은</a:t>
            </a:r>
            <a:r>
              <a:rPr lang="en-US" altLang="ko-KR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, </a:t>
            </a:r>
            <a:r>
              <a:rPr lang="ko-KR" altLang="en-US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본 해석과 굉장히 밀접한 연관성이 있는데</a:t>
            </a:r>
            <a:r>
              <a:rPr lang="en-US" altLang="ko-KR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, </a:t>
            </a:r>
            <a:r>
              <a:rPr lang="ko-KR" altLang="en-US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이는 명반응의 과정을 분석함에 따라</a:t>
            </a:r>
            <a:r>
              <a:rPr lang="en-US" altLang="ko-KR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, </a:t>
            </a:r>
            <a:r>
              <a:rPr lang="ko-KR" altLang="en-US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실제로 광합성이 시작되는 과정인</a:t>
            </a:r>
            <a:r>
              <a:rPr lang="en-US" altLang="ko-KR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, </a:t>
            </a:r>
            <a:r>
              <a:rPr lang="ko-KR" altLang="en-US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전 단계 효율상의 에너지 전달의 효율을 할 수 있기 때문이다</a:t>
            </a:r>
            <a:r>
              <a:rPr lang="en-US" altLang="ko-KR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516722098"/>
      </p:ext>
    </p:extLst>
  </p:cSld>
  <p:clrMapOvr>
    <a:masterClrMapping/>
  </p:clrMapOvr>
  <p:transition spd="slow">
    <p:cover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FC4F5F29-1E06-4DA1-8131-93BD872060A8}"/>
              </a:ext>
            </a:extLst>
          </p:cNvPr>
          <p:cNvSpPr/>
          <p:nvPr/>
        </p:nvSpPr>
        <p:spPr>
          <a:xfrm>
            <a:off x="0" y="-2195"/>
            <a:ext cx="12192000" cy="2028423"/>
          </a:xfrm>
          <a:prstGeom prst="rect">
            <a:avLst/>
          </a:prstGeom>
          <a:solidFill>
            <a:srgbClr val="412A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제목 7">
            <a:extLst>
              <a:ext uri="{FF2B5EF4-FFF2-40B4-BE49-F238E27FC236}">
                <a16:creationId xmlns:a16="http://schemas.microsoft.com/office/drawing/2014/main" id="{64E89D02-923B-4860-9590-DECD8BD81D92}"/>
              </a:ext>
            </a:extLst>
          </p:cNvPr>
          <p:cNvSpPr txBox="1">
            <a:spLocks/>
          </p:cNvSpPr>
          <p:nvPr/>
        </p:nvSpPr>
        <p:spPr>
          <a:xfrm>
            <a:off x="1269207" y="365125"/>
            <a:ext cx="10515600" cy="1325563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6000" dirty="0">
                <a:solidFill>
                  <a:schemeClr val="bg1"/>
                </a:solidFill>
                <a:latin typeface="Algerian" panose="04020705040A02060702" pitchFamily="82" charset="0"/>
                <a:ea typeface="완도청정바다체 Regular" panose="020B0803000000000000" pitchFamily="50" charset="-127"/>
              </a:rPr>
              <a:t>Ⅱ</a:t>
            </a:r>
            <a:r>
              <a:rPr lang="en-US" altLang="ko-KR" sz="6000" dirty="0">
                <a:solidFill>
                  <a:schemeClr val="bg1"/>
                </a:solidFill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. </a:t>
            </a:r>
            <a:r>
              <a:rPr lang="ko-KR" altLang="en-US" sz="6000" dirty="0">
                <a:solidFill>
                  <a:schemeClr val="bg1"/>
                </a:solidFill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배경 법칙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4BB072-A0D5-401E-BF1E-EC627D81D92F}"/>
              </a:ext>
            </a:extLst>
          </p:cNvPr>
          <p:cNvSpPr txBox="1"/>
          <p:nvPr/>
        </p:nvSpPr>
        <p:spPr>
          <a:xfrm>
            <a:off x="7730174" y="2341217"/>
            <a:ext cx="40546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2.   </a:t>
            </a:r>
            <a:r>
              <a:rPr lang="ko-KR" altLang="en-US" sz="36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명반응의 원리</a:t>
            </a:r>
            <a:endParaRPr lang="en-US" altLang="ko-KR" sz="3600" dirty="0">
              <a:latin typeface="완도청정바다체 Regular" panose="020B0803000000000000" pitchFamily="50" charset="-127"/>
              <a:ea typeface="완도청정바다체 Regular" panose="020B0803000000000000" pitchFamily="50" charset="-127"/>
            </a:endParaRPr>
          </a:p>
        </p:txBody>
      </p:sp>
      <p:pic>
        <p:nvPicPr>
          <p:cNvPr id="2050" name="Picture 2" descr="개념&amp;gt;광합성 2(명반응과 암반응) : 네이버 블로그">
            <a:extLst>
              <a:ext uri="{FF2B5EF4-FFF2-40B4-BE49-F238E27FC236}">
                <a16:creationId xmlns:a16="http://schemas.microsoft.com/office/drawing/2014/main" id="{F695BAE6-5983-4583-AB67-BF3AE605E6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09"/>
          <a:stretch/>
        </p:blipFill>
        <p:spPr bwMode="auto">
          <a:xfrm>
            <a:off x="0" y="2028059"/>
            <a:ext cx="7091680" cy="4829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882665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FC4F5F29-1E06-4DA1-8131-93BD872060A8}"/>
              </a:ext>
            </a:extLst>
          </p:cNvPr>
          <p:cNvSpPr/>
          <p:nvPr/>
        </p:nvSpPr>
        <p:spPr>
          <a:xfrm>
            <a:off x="0" y="-2195"/>
            <a:ext cx="12192000" cy="2028423"/>
          </a:xfrm>
          <a:prstGeom prst="rect">
            <a:avLst/>
          </a:prstGeom>
          <a:solidFill>
            <a:srgbClr val="412A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제목 7">
            <a:extLst>
              <a:ext uri="{FF2B5EF4-FFF2-40B4-BE49-F238E27FC236}">
                <a16:creationId xmlns:a16="http://schemas.microsoft.com/office/drawing/2014/main" id="{64E89D02-923B-4860-9590-DECD8BD81D92}"/>
              </a:ext>
            </a:extLst>
          </p:cNvPr>
          <p:cNvSpPr txBox="1">
            <a:spLocks/>
          </p:cNvSpPr>
          <p:nvPr/>
        </p:nvSpPr>
        <p:spPr>
          <a:xfrm>
            <a:off x="1269207" y="365125"/>
            <a:ext cx="10515600" cy="1325563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6000" dirty="0">
                <a:solidFill>
                  <a:schemeClr val="bg1"/>
                </a:solidFill>
                <a:latin typeface="Algerian" panose="04020705040A02060702" pitchFamily="82" charset="0"/>
                <a:ea typeface="완도청정바다체 Regular" panose="020B0803000000000000" pitchFamily="50" charset="-127"/>
              </a:rPr>
              <a:t>Ⅱ</a:t>
            </a:r>
            <a:r>
              <a:rPr lang="en-US" altLang="ko-KR" sz="6000" dirty="0">
                <a:solidFill>
                  <a:schemeClr val="bg1"/>
                </a:solidFill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. </a:t>
            </a:r>
            <a:r>
              <a:rPr lang="ko-KR" altLang="en-US" sz="6000" dirty="0">
                <a:solidFill>
                  <a:schemeClr val="bg1"/>
                </a:solidFill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배경 법칙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4BB072-A0D5-401E-BF1E-EC627D81D92F}"/>
              </a:ext>
            </a:extLst>
          </p:cNvPr>
          <p:cNvSpPr txBox="1"/>
          <p:nvPr/>
        </p:nvSpPr>
        <p:spPr>
          <a:xfrm>
            <a:off x="715916" y="2341217"/>
            <a:ext cx="40546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2.   </a:t>
            </a:r>
            <a:r>
              <a:rPr lang="ko-KR" altLang="en-US" sz="36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명반응의 원리</a:t>
            </a:r>
            <a:endParaRPr lang="en-US" altLang="ko-KR" sz="3600" dirty="0">
              <a:latin typeface="완도청정바다체 Regular" panose="020B0803000000000000" pitchFamily="50" charset="-127"/>
              <a:ea typeface="완도청정바다체 Regular" panose="020B0803000000000000" pitchFamily="50" charset="-127"/>
            </a:endParaRPr>
          </a:p>
        </p:txBody>
      </p:sp>
      <p:pic>
        <p:nvPicPr>
          <p:cNvPr id="2050" name="Picture 2" descr="개념&amp;gt;광합성 2(명반응과 암반응) : 네이버 블로그">
            <a:extLst>
              <a:ext uri="{FF2B5EF4-FFF2-40B4-BE49-F238E27FC236}">
                <a16:creationId xmlns:a16="http://schemas.microsoft.com/office/drawing/2014/main" id="{F695BAE6-5983-4583-AB67-BF3AE605E6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09"/>
          <a:stretch/>
        </p:blipFill>
        <p:spPr bwMode="auto">
          <a:xfrm>
            <a:off x="0" y="2987547"/>
            <a:ext cx="5682887" cy="3870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1595196-8C22-4A9E-B8AB-9975529B3E14}"/>
              </a:ext>
            </a:extLst>
          </p:cNvPr>
          <p:cNvSpPr txBox="1"/>
          <p:nvPr/>
        </p:nvSpPr>
        <p:spPr>
          <a:xfrm>
            <a:off x="5682887" y="2965195"/>
            <a:ext cx="6509114" cy="3791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r>
              <a:rPr lang="ko-KR" altLang="en-US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효율의 변화에</a:t>
            </a:r>
            <a:r>
              <a:rPr lang="en-US" altLang="ko-KR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, </a:t>
            </a:r>
            <a:r>
              <a:rPr lang="ko-KR" altLang="en-US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탐구의 결과가 변화할 수 있다</a:t>
            </a:r>
            <a:r>
              <a:rPr lang="en-US" altLang="ko-KR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. </a:t>
            </a:r>
            <a:r>
              <a:rPr lang="ko-KR" altLang="en-US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가령 전 단계 효율 적용전에는 이론상 만족했던 파장의 에너지가 적용 후에는 너무 약해서      광합성으로 자립하기 충분치 </a:t>
            </a:r>
            <a:r>
              <a:rPr lang="ko-KR" altLang="en-US" sz="2400" dirty="0" err="1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않는다거나</a:t>
            </a:r>
            <a:r>
              <a:rPr lang="en-US" altLang="ko-KR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,       </a:t>
            </a:r>
            <a:r>
              <a:rPr lang="ko-KR" altLang="en-US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결론적으론 식물의 대사 효율을 따지는 데</a:t>
            </a:r>
            <a:endParaRPr lang="en-US" altLang="ko-KR" sz="2400" dirty="0">
              <a:latin typeface="완도청정바다체 Regular" panose="020B0803000000000000" pitchFamily="50" charset="-127"/>
              <a:ea typeface="완도청정바다체 Regular" panose="020B0803000000000000" pitchFamily="50" charset="-127"/>
            </a:endParaRPr>
          </a:p>
          <a:p>
            <a:pPr>
              <a:lnSpc>
                <a:spcPct val="170000"/>
              </a:lnSpc>
            </a:pPr>
            <a:r>
              <a:rPr lang="ko-KR" altLang="en-US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중요하다</a:t>
            </a:r>
            <a:r>
              <a:rPr lang="en-US" altLang="ko-KR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1146991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FC4F5F29-1E06-4DA1-8131-93BD872060A8}"/>
              </a:ext>
            </a:extLst>
          </p:cNvPr>
          <p:cNvSpPr/>
          <p:nvPr/>
        </p:nvSpPr>
        <p:spPr>
          <a:xfrm>
            <a:off x="0" y="-2195"/>
            <a:ext cx="12192000" cy="2028423"/>
          </a:xfrm>
          <a:prstGeom prst="rect">
            <a:avLst/>
          </a:prstGeom>
          <a:solidFill>
            <a:srgbClr val="412A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제목 7">
            <a:extLst>
              <a:ext uri="{FF2B5EF4-FFF2-40B4-BE49-F238E27FC236}">
                <a16:creationId xmlns:a16="http://schemas.microsoft.com/office/drawing/2014/main" id="{64E89D02-923B-4860-9590-DECD8BD81D92}"/>
              </a:ext>
            </a:extLst>
          </p:cNvPr>
          <p:cNvSpPr txBox="1">
            <a:spLocks/>
          </p:cNvSpPr>
          <p:nvPr/>
        </p:nvSpPr>
        <p:spPr>
          <a:xfrm>
            <a:off x="1269207" y="365125"/>
            <a:ext cx="10515600" cy="1325563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6000" dirty="0">
                <a:solidFill>
                  <a:schemeClr val="bg1"/>
                </a:solidFill>
                <a:latin typeface="Algerian" panose="04020705040A02060702" pitchFamily="82" charset="0"/>
                <a:ea typeface="완도청정바다체 Regular" panose="020B0803000000000000" pitchFamily="50" charset="-127"/>
              </a:rPr>
              <a:t>Ⅱ</a:t>
            </a:r>
            <a:r>
              <a:rPr lang="en-US" altLang="ko-KR" sz="6000" dirty="0">
                <a:solidFill>
                  <a:schemeClr val="bg1"/>
                </a:solidFill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. </a:t>
            </a:r>
            <a:r>
              <a:rPr lang="ko-KR" altLang="en-US" sz="6000" dirty="0">
                <a:solidFill>
                  <a:schemeClr val="bg1"/>
                </a:solidFill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배경 법칙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4BB072-A0D5-401E-BF1E-EC627D81D92F}"/>
              </a:ext>
            </a:extLst>
          </p:cNvPr>
          <p:cNvSpPr txBox="1"/>
          <p:nvPr/>
        </p:nvSpPr>
        <p:spPr>
          <a:xfrm>
            <a:off x="715916" y="2341217"/>
            <a:ext cx="40546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3.   </a:t>
            </a:r>
            <a:r>
              <a:rPr lang="ko-KR" altLang="en-US" sz="3600" dirty="0" err="1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흑체</a:t>
            </a:r>
            <a:r>
              <a:rPr lang="ko-KR" altLang="en-US" sz="36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 복사</a:t>
            </a:r>
            <a:endParaRPr lang="en-US" altLang="ko-KR" sz="3600" dirty="0">
              <a:latin typeface="완도청정바다체 Regular" panose="020B0803000000000000" pitchFamily="50" charset="-127"/>
              <a:ea typeface="완도청정바다체 Regular" panose="020B0803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39E4AA-05A0-456B-8543-B9C70CA9BA91}"/>
              </a:ext>
            </a:extLst>
          </p:cNvPr>
          <p:cNvSpPr txBox="1"/>
          <p:nvPr/>
        </p:nvSpPr>
        <p:spPr>
          <a:xfrm>
            <a:off x="375920" y="2999923"/>
            <a:ext cx="11546004" cy="2212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빈 변위 법칙은 특정 온도에서 흑체로부터 방사된 열에너지의 최댓값을 갖는 파장은 </a:t>
            </a:r>
            <a:r>
              <a:rPr lang="ko-KR" altLang="en-US" sz="2400" dirty="0" err="1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흑체의</a:t>
            </a:r>
            <a:r>
              <a:rPr lang="ko-KR" altLang="en-US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 온도에 반비례한다는 법칙인데</a:t>
            </a:r>
            <a:r>
              <a:rPr lang="en-US" altLang="ko-KR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, </a:t>
            </a:r>
            <a:r>
              <a:rPr lang="ko-KR" altLang="en-US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때문에 온도가 같다면 열에너지의 분포는 같다</a:t>
            </a:r>
            <a:r>
              <a:rPr lang="en-US" altLang="ko-KR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. </a:t>
            </a:r>
            <a:r>
              <a:rPr lang="ko-KR" altLang="en-US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이는 다음과 같은 관계식으로 나타낼 수 있다</a:t>
            </a:r>
            <a:r>
              <a:rPr lang="en-US" altLang="ko-KR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.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52B080C1-C326-4E9F-8E6F-A58231411E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2553" y="4409440"/>
            <a:ext cx="4239448" cy="2448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983980"/>
      </p:ext>
    </p:extLst>
  </p:cSld>
  <p:clrMapOvr>
    <a:masterClrMapping/>
  </p:clrMapOvr>
  <p:transition spd="slow">
    <p:cover/>
  </p:transition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5779</TotalTime>
  <Words>1527</Words>
  <Application>Microsoft Office PowerPoint</Application>
  <PresentationFormat>와이드스크린</PresentationFormat>
  <Paragraphs>187</Paragraphs>
  <Slides>28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9" baseType="lpstr">
      <vt:lpstr>American Typewriter</vt:lpstr>
      <vt:lpstr>AppleMyungjo</vt:lpstr>
      <vt:lpstr>Nanum Myeongjo</vt:lpstr>
      <vt:lpstr>PilGi</vt:lpstr>
      <vt:lpstr>Sandoll Kukdetopokki 02</vt:lpstr>
      <vt:lpstr>맑은 고딕</vt:lpstr>
      <vt:lpstr>완도청정바다체 Regular</vt:lpstr>
      <vt:lpstr>함초롬바탕</vt:lpstr>
      <vt:lpstr>Algerian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Office 사용자</dc:creator>
  <cp:lastModifiedBy>potato03kth / 2학년5반</cp:lastModifiedBy>
  <cp:revision>47</cp:revision>
  <dcterms:created xsi:type="dcterms:W3CDTF">2018-07-21T09:27:28Z</dcterms:created>
  <dcterms:modified xsi:type="dcterms:W3CDTF">2021-11-08T01:32:13Z</dcterms:modified>
</cp:coreProperties>
</file>